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310" r:id="rId2"/>
    <p:sldId id="282" r:id="rId3"/>
    <p:sldId id="333" r:id="rId4"/>
    <p:sldId id="283" r:id="rId5"/>
    <p:sldId id="332" r:id="rId6"/>
    <p:sldId id="334" r:id="rId7"/>
    <p:sldId id="335" r:id="rId8"/>
    <p:sldId id="257" r:id="rId9"/>
    <p:sldId id="314" r:id="rId10"/>
    <p:sldId id="293" r:id="rId11"/>
    <p:sldId id="307" r:id="rId12"/>
    <p:sldId id="308" r:id="rId13"/>
    <p:sldId id="309" r:id="rId14"/>
    <p:sldId id="313" r:id="rId15"/>
    <p:sldId id="336" r:id="rId16"/>
    <p:sldId id="337" r:id="rId17"/>
    <p:sldId id="312" r:id="rId18"/>
    <p:sldId id="318" r:id="rId19"/>
    <p:sldId id="329" r:id="rId20"/>
    <p:sldId id="31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FF"/>
    <a:srgbClr val="3333FF"/>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p:scale>
          <a:sx n="82" d="100"/>
          <a:sy n="82" d="100"/>
        </p:scale>
        <p:origin x="136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B5108-11E6-4FD8-8B57-6C1DE1D4ED52}" type="datetimeFigureOut">
              <a:rPr lang="en-US" smtClean="0"/>
              <a:t>5/21/2024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A630B-7D3E-454A-B95A-87FA23813B96}" type="slidenum">
              <a:rPr lang="en-US" smtClean="0"/>
              <a:t>‹#›</a:t>
            </a:fld>
            <a:endParaRPr lang="en-US"/>
          </a:p>
        </p:txBody>
      </p:sp>
    </p:spTree>
    <p:extLst>
      <p:ext uri="{BB962C8B-B14F-4D97-AF65-F5344CB8AC3E}">
        <p14:creationId xmlns:p14="http://schemas.microsoft.com/office/powerpoint/2010/main" val="4118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It is very important for all inspector to have a basic knowledge of the impact </a:t>
            </a:r>
            <a:r>
              <a:rPr lang="en-US" dirty="0" err="1" smtClean="0"/>
              <a:t>invasives</a:t>
            </a:r>
            <a:r>
              <a:rPr lang="en-US" baseline="0" dirty="0" smtClean="0"/>
              <a:t> have on a lake ecosystem.</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2</a:t>
            </a:fld>
            <a:endParaRPr lang="en-US"/>
          </a:p>
        </p:txBody>
      </p:sp>
    </p:spTree>
    <p:extLst>
      <p:ext uri="{BB962C8B-B14F-4D97-AF65-F5344CB8AC3E}">
        <p14:creationId xmlns:p14="http://schemas.microsoft.com/office/powerpoint/2010/main" val="95146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part of a boat, trailer, anchor, fishing</a:t>
            </a:r>
            <a:r>
              <a:rPr lang="en-US" baseline="0" dirty="0" smtClean="0"/>
              <a:t> gear, </a:t>
            </a:r>
            <a:r>
              <a:rPr lang="en-US" baseline="0" dirty="0" err="1" smtClean="0"/>
              <a:t>etc</a:t>
            </a:r>
            <a:r>
              <a:rPr lang="en-US" baseline="0" dirty="0" smtClean="0"/>
              <a:t> should be looked at</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11</a:t>
            </a:fld>
            <a:endParaRPr lang="en-US"/>
          </a:p>
        </p:txBody>
      </p:sp>
    </p:spTree>
    <p:extLst>
      <p:ext uri="{BB962C8B-B14F-4D97-AF65-F5344CB8AC3E}">
        <p14:creationId xmlns:p14="http://schemas.microsoft.com/office/powerpoint/2010/main" val="274649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Bass</a:t>
            </a:r>
            <a:r>
              <a:rPr lang="en-US" baseline="0" dirty="0" smtClean="0"/>
              <a:t> fishing boats can have additional places to inspect, like live wells, trolling motors, and power poles</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12</a:t>
            </a:fld>
            <a:endParaRPr lang="en-US"/>
          </a:p>
        </p:txBody>
      </p:sp>
    </p:spTree>
    <p:extLst>
      <p:ext uri="{BB962C8B-B14F-4D97-AF65-F5344CB8AC3E}">
        <p14:creationId xmlns:p14="http://schemas.microsoft.com/office/powerpoint/2010/main" val="315476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inspect non</a:t>
            </a:r>
            <a:r>
              <a:rPr lang="en-US" baseline="0" dirty="0" smtClean="0"/>
              <a:t> motorized boats</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13</a:t>
            </a:fld>
            <a:endParaRPr lang="en-US"/>
          </a:p>
        </p:txBody>
      </p:sp>
    </p:spTree>
    <p:extLst>
      <p:ext uri="{BB962C8B-B14F-4D97-AF65-F5344CB8AC3E}">
        <p14:creationId xmlns:p14="http://schemas.microsoft.com/office/powerpoint/2010/main" val="289944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in June</a:t>
            </a:r>
            <a:r>
              <a:rPr lang="en-US" baseline="0" dirty="0" smtClean="0"/>
              <a:t> 2023 – boater must drain between lakes</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3</a:t>
            </a:fld>
            <a:endParaRPr lang="en-US"/>
          </a:p>
        </p:txBody>
      </p:sp>
    </p:spTree>
    <p:extLst>
      <p:ext uri="{BB962C8B-B14F-4D97-AF65-F5344CB8AC3E}">
        <p14:creationId xmlns:p14="http://schemas.microsoft.com/office/powerpoint/2010/main" val="108589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Inspectors</a:t>
            </a:r>
            <a:r>
              <a:rPr lang="en-US" baseline="0" dirty="0" smtClean="0"/>
              <a:t> should be aware of the penalties so they can share that information with boaters. Reluctant boaters may be more inclined to welcome inspection and self-inspect if they know the law. </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4</a:t>
            </a:fld>
            <a:endParaRPr lang="en-US"/>
          </a:p>
        </p:txBody>
      </p:sp>
    </p:spTree>
    <p:extLst>
      <p:ext uri="{BB962C8B-B14F-4D97-AF65-F5344CB8AC3E}">
        <p14:creationId xmlns:p14="http://schemas.microsoft.com/office/powerpoint/2010/main" val="189754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Pay particular attention to “bad” infestations. Lake Arrowhead</a:t>
            </a:r>
            <a:r>
              <a:rPr lang="en-US" altLang="en-US" baseline="0" dirty="0" smtClean="0"/>
              <a:t> is especially bad</a:t>
            </a: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5</a:t>
            </a:fld>
            <a:endParaRPr lang="en-US" altLang="en-US" smtClean="0">
              <a:solidFill>
                <a:srgbClr val="000000"/>
              </a:solidFill>
            </a:endParaRPr>
          </a:p>
        </p:txBody>
      </p:sp>
    </p:spTree>
    <p:extLst>
      <p:ext uri="{BB962C8B-B14F-4D97-AF65-F5344CB8AC3E}">
        <p14:creationId xmlns:p14="http://schemas.microsoft.com/office/powerpoint/2010/main" val="5399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New</a:t>
            </a:r>
            <a:r>
              <a:rPr lang="en-US" altLang="en-US" baseline="0" dirty="0" smtClean="0"/>
              <a:t> invasive plant added to the list. Swollen bladderwort</a:t>
            </a: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200432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January 2021 Map - Notable recent (new) infestations:</a:t>
            </a:r>
          </a:p>
          <a:p>
            <a:r>
              <a:rPr lang="en-US" altLang="en-US" smtClean="0"/>
              <a:t>Kennebec River, 2019 (#11): not 1 but 2 invasive plants- Variable water-milfoil and curly-leaf pondweed.  Surveys and found upstream &amp; downstream of Hinckley ramp</a:t>
            </a:r>
          </a:p>
          <a:p>
            <a:pPr eaLnBrk="1" hangingPunct="1">
              <a:spcBef>
                <a:spcPct val="0"/>
              </a:spcBef>
            </a:pPr>
            <a:r>
              <a:rPr lang="en-US" altLang="en-US" smtClean="0"/>
              <a:t>Cobbossee Lake 2018 &amp; 2020 November (#5): Eurasian water-milfoil and European Frog’s-bit – EWM treated  herb. Discovered in same area (northern end at Lakeside Cabins, in November 2020</a:t>
            </a:r>
          </a:p>
          <a:p>
            <a:r>
              <a:rPr lang="en-US" altLang="en-US" smtClean="0"/>
              <a:t>New 2020:  Androscoggin, VLM , September, north of Wayne ramp.  Scattered; removed October; complete survey planned in 2021</a:t>
            </a:r>
          </a:p>
          <a:p>
            <a:r>
              <a:rPr lang="en-US" altLang="en-US" smtClean="0"/>
              <a:t>Arrowhead (#12)– heavy infestation VLM.  August 2020 Brittle Naiad – very different from VLM.  Problematic b/c breaks apart easily and floats taking tiny seeds with it.</a:t>
            </a:r>
          </a:p>
          <a:p>
            <a:r>
              <a:rPr lang="en-US" altLang="en-US" b="1" smtClean="0"/>
              <a:t>Rapid response and long term management:</a:t>
            </a:r>
          </a:p>
          <a:p>
            <a:r>
              <a:rPr lang="en-US" altLang="en-US" smtClean="0"/>
              <a:t>Pickerel Pd (hydrilla), Salmon Lake (Eurasian water milfoil), Middle Range (variable water milfoil): all removed from the infested list.</a:t>
            </a:r>
          </a:p>
          <a:p>
            <a:r>
              <a:rPr lang="en-US" altLang="en-US" smtClean="0"/>
              <a:t>Recent rapid response: Cobbossee EWM and Milton Three Ponds (Brittle naiad)</a:t>
            </a:r>
          </a:p>
          <a:p>
            <a:r>
              <a:rPr lang="en-US" altLang="en-US" smtClean="0"/>
              <a:t>Meaningful gains in mechanical removal projects run by lake associations.</a:t>
            </a:r>
          </a:p>
          <a:p>
            <a:r>
              <a:rPr lang="en-US" altLang="en-US" smtClean="0"/>
              <a:t>Considering cases where limited herbicides warranted to knock back populations.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7</a:t>
            </a:fld>
            <a:endParaRPr lang="en-US" altLang="en-US" smtClean="0">
              <a:solidFill>
                <a:srgbClr val="000000"/>
              </a:solidFill>
            </a:endParaRPr>
          </a:p>
        </p:txBody>
      </p:sp>
    </p:spTree>
    <p:extLst>
      <p:ext uri="{BB962C8B-B14F-4D97-AF65-F5344CB8AC3E}">
        <p14:creationId xmlns:p14="http://schemas.microsoft.com/office/powerpoint/2010/main" val="16968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8</a:t>
            </a:fld>
            <a:endParaRPr lang="en-US"/>
          </a:p>
        </p:txBody>
      </p:sp>
    </p:spTree>
    <p:extLst>
      <p:ext uri="{BB962C8B-B14F-4D97-AF65-F5344CB8AC3E}">
        <p14:creationId xmlns:p14="http://schemas.microsoft.com/office/powerpoint/2010/main" val="275074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program first</a:t>
            </a:r>
            <a:r>
              <a:rPr lang="en-US" baseline="0" dirty="0" smtClean="0"/>
              <a:t> started the focus was on removing plants, as the milfoil law states. In recent years we have started focusing on also draining and drying boats, to reduce the risk of small bodied organisms, like spiny water flea, fishhook flea, and zebra mussels (pictured).</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9</a:t>
            </a:fld>
            <a:endParaRPr lang="en-US"/>
          </a:p>
        </p:txBody>
      </p:sp>
    </p:spTree>
    <p:extLst>
      <p:ext uri="{BB962C8B-B14F-4D97-AF65-F5344CB8AC3E}">
        <p14:creationId xmlns:p14="http://schemas.microsoft.com/office/powerpoint/2010/main" val="180569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Zebra</a:t>
            </a:r>
            <a:r>
              <a:rPr lang="en-US" baseline="0" dirty="0" smtClean="0"/>
              <a:t> mussels </a:t>
            </a:r>
            <a:r>
              <a:rPr lang="en-US" baseline="0" dirty="0" smtClean="0"/>
              <a:t>have been found just over the border in Canada, </a:t>
            </a:r>
            <a:r>
              <a:rPr lang="en-US" baseline="0" dirty="0" smtClean="0"/>
              <a:t>and </a:t>
            </a:r>
            <a:r>
              <a:rPr lang="en-US" baseline="0" dirty="0" smtClean="0"/>
              <a:t>are in many other states. They </a:t>
            </a:r>
            <a:r>
              <a:rPr lang="en-US" baseline="0" dirty="0" smtClean="0"/>
              <a:t>are native to Eurasia. These mussels grow tightly together and can clog pipes and cover surfaces, like boats, beaches etc. Their larvae, called </a:t>
            </a:r>
            <a:r>
              <a:rPr lang="en-US" baseline="0" dirty="0" err="1" smtClean="0"/>
              <a:t>veligers</a:t>
            </a:r>
            <a:r>
              <a:rPr lang="en-US" baseline="0" dirty="0" smtClean="0"/>
              <a:t> (last photo) are microscopic and can survive in standing water for long periods of time. This is why it is so important to drain water from boats</a:t>
            </a:r>
            <a:r>
              <a:rPr lang="en-US" baseline="0" dirty="0" smtClean="0"/>
              <a:t>. Spiny water flea has been found in Lake Winnipesaukee</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10</a:t>
            </a:fld>
            <a:endParaRPr lang="en-US"/>
          </a:p>
        </p:txBody>
      </p:sp>
    </p:spTree>
    <p:extLst>
      <p:ext uri="{BB962C8B-B14F-4D97-AF65-F5344CB8AC3E}">
        <p14:creationId xmlns:p14="http://schemas.microsoft.com/office/powerpoint/2010/main" val="352189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62920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137076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86034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175963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90" y="4589466"/>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848F10-FCC5-414A-A366-307D824F2ACE}"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9334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848F10-FCC5-414A-A366-307D824F2ACE}"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2816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3"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848F10-FCC5-414A-A366-307D824F2ACE}"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7276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848F10-FCC5-414A-A366-307D824F2ACE}"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21304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48F10-FCC5-414A-A366-307D824F2ACE}"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23437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3" y="987428"/>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848F10-FCC5-414A-A366-307D824F2ACE}"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6967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3" y="987428"/>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848F10-FCC5-414A-A366-307D824F2ACE}"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46814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48F10-FCC5-414A-A366-307D824F2ACE}" type="datetimeFigureOut">
              <a:rPr lang="en-US" smtClean="0"/>
              <a:t>5/21/2024</a:t>
            </a:fld>
            <a:endParaRPr 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FFB09-CA7D-4362-8C66-07F3E3DE704F}" type="slidenum">
              <a:rPr lang="en-US" smtClean="0"/>
              <a:t>‹#›</a:t>
            </a:fld>
            <a:endParaRPr lang="en-US"/>
          </a:p>
        </p:txBody>
      </p:sp>
    </p:spTree>
    <p:extLst>
      <p:ext uri="{BB962C8B-B14F-4D97-AF65-F5344CB8AC3E}">
        <p14:creationId xmlns:p14="http://schemas.microsoft.com/office/powerpoint/2010/main" val="1440999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41426"/>
            <a:ext cx="9144000" cy="1982787"/>
          </a:xfrm>
        </p:spPr>
        <p:txBody>
          <a:bodyPr>
            <a:normAutofit/>
          </a:bodyPr>
          <a:lstStyle/>
          <a:p>
            <a:r>
              <a:rPr lang="en-US" sz="6600" dirty="0">
                <a:solidFill>
                  <a:schemeClr val="bg1"/>
                </a:solidFill>
                <a:latin typeface="Garamond" panose="02020404030301010803" pitchFamily="18" charset="0"/>
              </a:rPr>
              <a:t>Courtesy Boat </a:t>
            </a:r>
            <a:r>
              <a:rPr lang="en-US" sz="6600" dirty="0" smtClean="0">
                <a:solidFill>
                  <a:schemeClr val="bg1"/>
                </a:solidFill>
                <a:latin typeface="Garamond" panose="02020404030301010803" pitchFamily="18" charset="0"/>
              </a:rPr>
              <a:t>Inspector</a:t>
            </a:r>
            <a:endParaRPr lang="en-US" sz="6600"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0" y="3354388"/>
            <a:ext cx="9144000" cy="722312"/>
          </a:xfrm>
        </p:spPr>
        <p:txBody>
          <a:bodyPr>
            <a:normAutofit/>
          </a:bodyPr>
          <a:lstStyle/>
          <a:p>
            <a:r>
              <a:rPr lang="en-US" sz="4000" dirty="0" smtClean="0">
                <a:solidFill>
                  <a:schemeClr val="bg1"/>
                </a:solidFill>
                <a:latin typeface="Garamond" panose="02020404030301010803" pitchFamily="18" charset="0"/>
              </a:rPr>
              <a:t>Coordinator Training</a:t>
            </a:r>
            <a:endParaRPr lang="en-US" sz="4000" dirty="0">
              <a:solidFill>
                <a:schemeClr val="bg1"/>
              </a:solidFill>
              <a:latin typeface="Garamond" panose="020204040303010108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457" y="46039"/>
            <a:ext cx="2158304" cy="2390775"/>
          </a:xfrm>
          <a:prstGeom prst="rect">
            <a:avLst/>
          </a:prstGeom>
        </p:spPr>
      </p:pic>
      <p:sp>
        <p:nvSpPr>
          <p:cNvPr id="7" name="Subtitle 2"/>
          <p:cNvSpPr txBox="1">
            <a:spLocks/>
          </p:cNvSpPr>
          <p:nvPr/>
        </p:nvSpPr>
        <p:spPr>
          <a:xfrm>
            <a:off x="-673076" y="4466020"/>
            <a:ext cx="9144000" cy="722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Garamond" panose="02020404030301010803" pitchFamily="18" charset="0"/>
              </a:rPr>
              <a:t>Mary Jewett – Lakes Environmental Association</a:t>
            </a:r>
            <a:endParaRPr lang="en-US" dirty="0">
              <a:solidFill>
                <a:schemeClr val="bg1"/>
              </a:solidFill>
              <a:latin typeface="Garamond" panose="02020404030301010803" pitchFamily="18" charset="0"/>
            </a:endParaRP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9" y="5187220"/>
            <a:ext cx="1072716" cy="105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54545" y="5484564"/>
            <a:ext cx="8137236" cy="461665"/>
          </a:xfrm>
          <a:prstGeom prst="rect">
            <a:avLst/>
          </a:prstGeom>
        </p:spPr>
        <p:txBody>
          <a:bodyPr wrap="square">
            <a:spAutoFit/>
          </a:bodyPr>
          <a:lstStyle/>
          <a:p>
            <a:pPr eaLnBrk="1" hangingPunct="1">
              <a:defRPr/>
            </a:pPr>
            <a:r>
              <a:rPr lang="en-US" altLang="en-US" sz="2400" dirty="0" smtClean="0">
                <a:solidFill>
                  <a:schemeClr val="bg1"/>
                </a:solidFill>
                <a:latin typeface="Garamond" panose="02020404030301010803" pitchFamily="18" charset="0"/>
              </a:rPr>
              <a:t>Chris Reily- Maine </a:t>
            </a:r>
            <a:r>
              <a:rPr lang="en-US" altLang="en-US" sz="2400" dirty="0">
                <a:solidFill>
                  <a:schemeClr val="bg1"/>
                </a:solidFill>
                <a:latin typeface="Garamond" panose="02020404030301010803" pitchFamily="18" charset="0"/>
              </a:rPr>
              <a:t>Department of Environmental Protection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1626" y="3971779"/>
            <a:ext cx="1265755" cy="1265755"/>
          </a:xfrm>
          <a:prstGeom prst="rect">
            <a:avLst/>
          </a:prstGeom>
        </p:spPr>
      </p:pic>
    </p:spTree>
    <p:extLst>
      <p:ext uri="{BB962C8B-B14F-4D97-AF65-F5344CB8AC3E}">
        <p14:creationId xmlns:p14="http://schemas.microsoft.com/office/powerpoint/2010/main" val="1277514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7"/>
          <p:cNvSpPr>
            <a:spLocks noChangeArrowheads="1"/>
          </p:cNvSpPr>
          <p:nvPr/>
        </p:nvSpPr>
        <p:spPr bwMode="auto">
          <a:xfrm>
            <a:off x="1400175" y="209550"/>
            <a:ext cx="63436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chemeClr val="bg1"/>
                </a:solidFill>
                <a:latin typeface="Garamond" panose="02020404030301010803" pitchFamily="18" charset="0"/>
              </a:rPr>
              <a:t>Zebra </a:t>
            </a:r>
            <a:r>
              <a:rPr lang="en-US" altLang="en-US" dirty="0" smtClean="0">
                <a:solidFill>
                  <a:schemeClr val="bg1"/>
                </a:solidFill>
                <a:latin typeface="Garamond" panose="02020404030301010803" pitchFamily="18" charset="0"/>
              </a:rPr>
              <a:t>Mussels</a:t>
            </a:r>
            <a:endParaRPr lang="en-US" altLang="en-US" b="1" dirty="0">
              <a:solidFill>
                <a:schemeClr val="bg1"/>
              </a:solidFill>
              <a:latin typeface="Garamond" panose="02020404030301010803" pitchFamily="18" charset="0"/>
            </a:endParaRPr>
          </a:p>
        </p:txBody>
      </p:sp>
      <p:grpSp>
        <p:nvGrpSpPr>
          <p:cNvPr id="33799" name="Group 4"/>
          <p:cNvGrpSpPr>
            <a:grpSpLocks/>
          </p:cNvGrpSpPr>
          <p:nvPr/>
        </p:nvGrpSpPr>
        <p:grpSpPr bwMode="auto">
          <a:xfrm>
            <a:off x="1120988" y="1119146"/>
            <a:ext cx="7162800" cy="3733800"/>
            <a:chOff x="1048197" y="1022621"/>
            <a:chExt cx="7162801" cy="3733800"/>
          </a:xfrm>
        </p:grpSpPr>
        <p:pic>
          <p:nvPicPr>
            <p:cNvPr id="33801" name="Picture 3"/>
            <p:cNvPicPr>
              <a:picLocks noChangeAspect="1" noChangeArrowheads="1"/>
            </p:cNvPicPr>
            <p:nvPr/>
          </p:nvPicPr>
          <p:blipFill>
            <a:blip r:embed="rId3">
              <a:extLst>
                <a:ext uri="{28A0092B-C50C-407E-A947-70E740481C1C}">
                  <a14:useLocalDpi xmlns:a14="http://schemas.microsoft.com/office/drawing/2010/main" val="0"/>
                </a:ext>
              </a:extLst>
            </a:blip>
            <a:srcRect l="4825" t="13301" r="4463" b="5231"/>
            <a:stretch>
              <a:fillRect/>
            </a:stretch>
          </p:blipFill>
          <p:spPr bwMode="auto">
            <a:xfrm>
              <a:off x="1048197" y="1022621"/>
              <a:ext cx="716280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1"/>
            <p:cNvSpPr txBox="1">
              <a:spLocks noChangeArrowheads="1"/>
            </p:cNvSpPr>
            <p:nvPr/>
          </p:nvSpPr>
          <p:spPr bwMode="auto">
            <a:xfrm>
              <a:off x="1219200" y="4380580"/>
              <a:ext cx="5535233" cy="307777"/>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rPr>
                <a:t>A rod and reel submerged for one month in an infested Kansas lake</a:t>
              </a:r>
            </a:p>
          </p:txBody>
        </p:sp>
        <p:sp>
          <p:nvSpPr>
            <p:cNvPr id="33803" name="TextBox 2"/>
            <p:cNvSpPr txBox="1">
              <a:spLocks noChangeArrowheads="1"/>
            </p:cNvSpPr>
            <p:nvPr/>
          </p:nvSpPr>
          <p:spPr bwMode="auto">
            <a:xfrm>
              <a:off x="6461378" y="1122461"/>
              <a:ext cx="1745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latin typeface="Arial" panose="020B0604020202020204" pitchFamily="34" charset="0"/>
                </a:rPr>
                <a:t>Photo: Marc Murrell</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69" y="403948"/>
            <a:ext cx="8815061" cy="6219529"/>
          </a:xfrm>
          <a:prstGeom prst="rect">
            <a:avLst/>
          </a:prstGeom>
        </p:spPr>
      </p:pic>
      <p:pic>
        <p:nvPicPr>
          <p:cNvPr id="3" name="Picture 2"/>
          <p:cNvPicPr>
            <a:picLocks noChangeAspect="1"/>
          </p:cNvPicPr>
          <p:nvPr/>
        </p:nvPicPr>
        <p:blipFill rotWithShape="1">
          <a:blip r:embed="rId5"/>
          <a:srcRect l="50000" t="5547" r="1101" b="23987"/>
          <a:stretch/>
        </p:blipFill>
        <p:spPr>
          <a:xfrm>
            <a:off x="1940766" y="0"/>
            <a:ext cx="5673013" cy="6858000"/>
          </a:xfrm>
          <a:prstGeom prst="rect">
            <a:avLst/>
          </a:prstGeom>
        </p:spPr>
      </p:pic>
      <p:sp>
        <p:nvSpPr>
          <p:cNvPr id="2" name="Oval 1"/>
          <p:cNvSpPr/>
          <p:nvPr/>
        </p:nvSpPr>
        <p:spPr>
          <a:xfrm>
            <a:off x="5758384" y="403948"/>
            <a:ext cx="123556" cy="1195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H="1" flipV="1">
            <a:off x="3313764" y="4569629"/>
            <a:ext cx="152400" cy="122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13764" y="4224375"/>
            <a:ext cx="1683218" cy="369332"/>
          </a:xfrm>
          <a:prstGeom prst="rect">
            <a:avLst/>
          </a:prstGeom>
          <a:noFill/>
        </p:spPr>
        <p:txBody>
          <a:bodyPr wrap="none" rtlCol="0">
            <a:spAutoFit/>
          </a:bodyPr>
          <a:lstStyle/>
          <a:p>
            <a:r>
              <a:rPr lang="en-US" dirty="0" smtClean="0"/>
              <a:t>Spiny water flea</a:t>
            </a:r>
            <a:endParaRPr lang="en-US" dirty="0"/>
          </a:p>
        </p:txBody>
      </p:sp>
      <p:sp>
        <p:nvSpPr>
          <p:cNvPr id="12" name="TextBox 11"/>
          <p:cNvSpPr txBox="1"/>
          <p:nvPr/>
        </p:nvSpPr>
        <p:spPr>
          <a:xfrm>
            <a:off x="5284021" y="482535"/>
            <a:ext cx="1508555" cy="369332"/>
          </a:xfrm>
          <a:prstGeom prst="rect">
            <a:avLst/>
          </a:prstGeom>
          <a:noFill/>
        </p:spPr>
        <p:txBody>
          <a:bodyPr wrap="none" rtlCol="0">
            <a:spAutoFit/>
          </a:bodyPr>
          <a:lstStyle/>
          <a:p>
            <a:r>
              <a:rPr lang="en-US" dirty="0" smtClean="0"/>
              <a:t>Zebra mussels</a:t>
            </a:r>
            <a:endParaRPr lang="en-US" dirty="0"/>
          </a:p>
        </p:txBody>
      </p:sp>
    </p:spTree>
    <p:extLst>
      <p:ext uri="{BB962C8B-B14F-4D97-AF65-F5344CB8AC3E}">
        <p14:creationId xmlns:p14="http://schemas.microsoft.com/office/powerpoint/2010/main" val="22182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3799"/>
                                        </p:tgtEl>
                                      </p:cBhvr>
                                    </p:animEffect>
                                    <p:set>
                                      <p:cBhvr>
                                        <p:cTn id="23" dur="1" fill="hold">
                                          <p:stCondLst>
                                            <p:cond delay="499"/>
                                          </p:stCondLst>
                                        </p:cTn>
                                        <p:tgtEl>
                                          <p:spTgt spid="3379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4"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1"/>
          <p:cNvPicPr>
            <a:picLocks noChangeAspect="1"/>
          </p:cNvPicPr>
          <p:nvPr/>
        </p:nvPicPr>
        <p:blipFill>
          <a:blip r:embed="rId3">
            <a:extLst>
              <a:ext uri="{28A0092B-C50C-407E-A947-70E740481C1C}">
                <a14:useLocalDpi xmlns:a14="http://schemas.microsoft.com/office/drawing/2010/main" val="0"/>
              </a:ext>
            </a:extLst>
          </a:blip>
          <a:srcRect l="11667" r="11667"/>
          <a:stretch>
            <a:fillRect/>
          </a:stretch>
        </p:blipFill>
        <p:spPr bwMode="auto">
          <a:xfrm>
            <a:off x="0" y="8382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1"/>
          <p:cNvSpPr txBox="1">
            <a:spLocks noChangeArrowheads="1"/>
          </p:cNvSpPr>
          <p:nvPr/>
        </p:nvSpPr>
        <p:spPr bwMode="auto">
          <a:xfrm>
            <a:off x="0" y="6081713"/>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930649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3"/>
          <p:cNvPicPr>
            <a:picLocks noChangeAspect="1"/>
          </p:cNvPicPr>
          <p:nvPr/>
        </p:nvPicPr>
        <p:blipFill>
          <a:blip r:embed="rId3">
            <a:extLst>
              <a:ext uri="{28A0092B-C50C-407E-A947-70E740481C1C}">
                <a14:useLocalDpi xmlns:a14="http://schemas.microsoft.com/office/drawing/2010/main" val="0"/>
              </a:ext>
            </a:extLst>
          </a:blip>
          <a:srcRect l="6467" r="8142"/>
          <a:stretch>
            <a:fillRect/>
          </a:stretch>
        </p:blipFill>
        <p:spPr bwMode="auto">
          <a:xfrm>
            <a:off x="0" y="363538"/>
            <a:ext cx="91217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4"/>
          <p:cNvSpPr txBox="1">
            <a:spLocks noChangeArrowheads="1"/>
          </p:cNvSpPr>
          <p:nvPr/>
        </p:nvSpPr>
        <p:spPr bwMode="auto">
          <a:xfrm>
            <a:off x="0" y="6358804"/>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308736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2"/>
          <p:cNvPicPr>
            <a:picLocks noChangeAspect="1"/>
          </p:cNvPicPr>
          <p:nvPr/>
        </p:nvPicPr>
        <p:blipFill>
          <a:blip r:embed="rId3">
            <a:extLst>
              <a:ext uri="{28A0092B-C50C-407E-A947-70E740481C1C}">
                <a14:useLocalDpi xmlns:a14="http://schemas.microsoft.com/office/drawing/2010/main" val="0"/>
              </a:ext>
            </a:extLst>
          </a:blip>
          <a:srcRect l="4999" r="15001"/>
          <a:stretch>
            <a:fillRect/>
          </a:stretch>
        </p:blipFill>
        <p:spPr bwMode="auto">
          <a:xfrm>
            <a:off x="102754" y="944418"/>
            <a:ext cx="8902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4"/>
          <p:cNvSpPr txBox="1">
            <a:spLocks noChangeArrowheads="1"/>
          </p:cNvSpPr>
          <p:nvPr/>
        </p:nvSpPr>
        <p:spPr bwMode="auto">
          <a:xfrm>
            <a:off x="0" y="6081713"/>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701181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 y="0"/>
            <a:ext cx="7407909" cy="1325563"/>
          </a:xfrm>
        </p:spPr>
        <p:txBody>
          <a:bodyPr>
            <a:normAutofit/>
          </a:bodyPr>
          <a:lstStyle/>
          <a:p>
            <a:r>
              <a:rPr lang="en-US" dirty="0" smtClean="0">
                <a:solidFill>
                  <a:schemeClr val="bg1"/>
                </a:solidFill>
                <a:latin typeface="Garamond" panose="02020404030301010803" pitchFamily="18" charset="0"/>
              </a:rPr>
              <a:t>Data Collection App</a:t>
            </a:r>
            <a:endParaRPr lang="en-US" dirty="0">
              <a:solidFill>
                <a:schemeClr val="bg1"/>
              </a:solidFill>
              <a:latin typeface="Garamond" panose="02020404030301010803"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075" b="4081"/>
          <a:stretch/>
        </p:blipFill>
        <p:spPr>
          <a:xfrm>
            <a:off x="5476666" y="1437531"/>
            <a:ext cx="2736749" cy="527118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347" b="49932"/>
          <a:stretch/>
        </p:blipFill>
        <p:spPr>
          <a:xfrm>
            <a:off x="377741" y="1586820"/>
            <a:ext cx="4200373" cy="3890249"/>
          </a:xfrm>
          <a:prstGeom prst="rect">
            <a:avLst/>
          </a:prstGeom>
        </p:spPr>
      </p:pic>
      <p:pic>
        <p:nvPicPr>
          <p:cNvPr id="3" name="Picture 2"/>
          <p:cNvPicPr>
            <a:picLocks noChangeAspect="1"/>
          </p:cNvPicPr>
          <p:nvPr/>
        </p:nvPicPr>
        <p:blipFill>
          <a:blip r:embed="rId4"/>
          <a:stretch>
            <a:fillRect/>
          </a:stretch>
        </p:blipFill>
        <p:spPr>
          <a:xfrm>
            <a:off x="6933" y="1586820"/>
            <a:ext cx="9142361" cy="4506187"/>
          </a:xfrm>
          <a:prstGeom prst="rect">
            <a:avLst/>
          </a:prstGeom>
        </p:spPr>
      </p:pic>
      <p:sp>
        <p:nvSpPr>
          <p:cNvPr id="5" name="TextBox 4"/>
          <p:cNvSpPr txBox="1"/>
          <p:nvPr/>
        </p:nvSpPr>
        <p:spPr>
          <a:xfrm>
            <a:off x="4948921" y="339615"/>
            <a:ext cx="3765871" cy="646331"/>
          </a:xfrm>
          <a:prstGeom prst="rect">
            <a:avLst/>
          </a:prstGeom>
          <a:noFill/>
        </p:spPr>
        <p:txBody>
          <a:bodyPr wrap="square" rtlCol="0">
            <a:spAutoFit/>
          </a:bodyPr>
          <a:lstStyle/>
          <a:p>
            <a:pPr algn="ctr"/>
            <a:r>
              <a:rPr lang="en-US" dirty="0" smtClean="0">
                <a:solidFill>
                  <a:schemeClr val="bg1"/>
                </a:solidFill>
              </a:rPr>
              <a:t>CBI App Training</a:t>
            </a:r>
          </a:p>
          <a:p>
            <a:pPr algn="ctr"/>
            <a:r>
              <a:rPr lang="en-US" dirty="0" smtClean="0">
                <a:solidFill>
                  <a:schemeClr val="bg1"/>
                </a:solidFill>
              </a:rPr>
              <a:t>Wednesday, May 22</a:t>
            </a:r>
            <a:r>
              <a:rPr lang="en-US" baseline="30000" dirty="0" smtClean="0">
                <a:solidFill>
                  <a:schemeClr val="bg1"/>
                </a:solidFill>
              </a:rPr>
              <a:t>nd</a:t>
            </a:r>
            <a:r>
              <a:rPr lang="en-US" dirty="0" smtClean="0">
                <a:solidFill>
                  <a:schemeClr val="bg1"/>
                </a:solidFill>
              </a:rPr>
              <a:t> at 6pm</a:t>
            </a:r>
            <a:endParaRPr lang="en-US" dirty="0">
              <a:solidFill>
                <a:schemeClr val="bg1"/>
              </a:solidFill>
            </a:endParaRPr>
          </a:p>
        </p:txBody>
      </p:sp>
    </p:spTree>
    <p:extLst>
      <p:ext uri="{BB962C8B-B14F-4D97-AF65-F5344CB8AC3E}">
        <p14:creationId xmlns:p14="http://schemas.microsoft.com/office/powerpoint/2010/main" val="29894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211" b="4081"/>
          <a:stretch/>
        </p:blipFill>
        <p:spPr>
          <a:xfrm>
            <a:off x="200465" y="382555"/>
            <a:ext cx="2776005" cy="533860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939" b="4354"/>
          <a:stretch/>
        </p:blipFill>
        <p:spPr>
          <a:xfrm>
            <a:off x="198588" y="382555"/>
            <a:ext cx="2775229" cy="53371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938" b="4082"/>
          <a:stretch/>
        </p:blipFill>
        <p:spPr>
          <a:xfrm>
            <a:off x="3242535" y="382555"/>
            <a:ext cx="2766741" cy="533711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076" b="4218"/>
          <a:stretch/>
        </p:blipFill>
        <p:spPr>
          <a:xfrm>
            <a:off x="6170912" y="382555"/>
            <a:ext cx="2757344" cy="5302715"/>
          </a:xfrm>
          <a:prstGeom prst="rect">
            <a:avLst/>
          </a:prstGeom>
        </p:spPr>
      </p:pic>
    </p:spTree>
    <p:extLst>
      <p:ext uri="{BB962C8B-B14F-4D97-AF65-F5344CB8AC3E}">
        <p14:creationId xmlns:p14="http://schemas.microsoft.com/office/powerpoint/2010/main" val="33932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939" b="3946"/>
          <a:stretch/>
        </p:blipFill>
        <p:spPr>
          <a:xfrm>
            <a:off x="984231" y="475861"/>
            <a:ext cx="3163373" cy="611155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075" b="4081"/>
          <a:stretch/>
        </p:blipFill>
        <p:spPr>
          <a:xfrm>
            <a:off x="4828443" y="475861"/>
            <a:ext cx="3163373" cy="6092890"/>
          </a:xfrm>
          <a:prstGeom prst="rect">
            <a:avLst/>
          </a:prstGeom>
        </p:spPr>
      </p:pic>
    </p:spTree>
    <p:extLst>
      <p:ext uri="{BB962C8B-B14F-4D97-AF65-F5344CB8AC3E}">
        <p14:creationId xmlns:p14="http://schemas.microsoft.com/office/powerpoint/2010/main" val="2977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form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9361" y="-1015341"/>
            <a:ext cx="6863938" cy="8882743"/>
          </a:xfrm>
          <a:prstGeom prst="rect">
            <a:avLst/>
          </a:prstGeom>
        </p:spPr>
      </p:pic>
    </p:spTree>
    <p:extLst>
      <p:ext uri="{BB962C8B-B14F-4D97-AF65-F5344CB8AC3E}">
        <p14:creationId xmlns:p14="http://schemas.microsoft.com/office/powerpoint/2010/main" val="3464545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884552"/>
          </a:xfrm>
        </p:spPr>
        <p:txBody>
          <a:bodyPr/>
          <a:lstStyle/>
          <a:p>
            <a:r>
              <a:rPr lang="en-US" dirty="0" smtClean="0">
                <a:solidFill>
                  <a:schemeClr val="bg1"/>
                </a:solidFill>
                <a:latin typeface="Garamond" panose="02020404030301010803" pitchFamily="18" charset="0"/>
              </a:rPr>
              <a:t>Suspicious Plant Found</a:t>
            </a:r>
            <a:endParaRPr lang="en-US" dirty="0">
              <a:solidFill>
                <a:schemeClr val="bg1"/>
              </a:solidFill>
              <a:latin typeface="Garamond" panose="02020404030301010803" pitchFamily="18" charset="0"/>
            </a:endParaRPr>
          </a:p>
        </p:txBody>
      </p:sp>
      <p:sp>
        <p:nvSpPr>
          <p:cNvPr id="3" name="TextBox 2"/>
          <p:cNvSpPr txBox="1"/>
          <p:nvPr/>
        </p:nvSpPr>
        <p:spPr>
          <a:xfrm>
            <a:off x="365760" y="1036952"/>
            <a:ext cx="846328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Inspector decides if it’s suspicious</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Gives plant sample to coordinator</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If coordinator can’t ID – send photo to LEA</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Go to photo submission page on LEA website</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Keep sample in fridge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302697" y="764331"/>
            <a:ext cx="4221591" cy="316619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65" r="7778" b="13210"/>
          <a:stretch/>
        </p:blipFill>
        <p:spPr>
          <a:xfrm rot="10800000">
            <a:off x="316011" y="3447392"/>
            <a:ext cx="5396585" cy="29093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1184"/>
            <a:ext cx="9144000" cy="54412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841" y="4762111"/>
            <a:ext cx="1715718" cy="1715718"/>
          </a:xfrm>
          <a:prstGeom prst="rect">
            <a:avLst/>
          </a:prstGeom>
        </p:spPr>
      </p:pic>
    </p:spTree>
    <p:extLst>
      <p:ext uri="{BB962C8B-B14F-4D97-AF65-F5344CB8AC3E}">
        <p14:creationId xmlns:p14="http://schemas.microsoft.com/office/powerpoint/2010/main" val="358688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796" r="8163"/>
          <a:stretch/>
        </p:blipFill>
        <p:spPr>
          <a:xfrm>
            <a:off x="0" y="342886"/>
            <a:ext cx="9147612" cy="6123219"/>
          </a:xfrm>
          <a:prstGeom prst="rect">
            <a:avLst/>
          </a:prstGeom>
        </p:spPr>
      </p:pic>
    </p:spTree>
    <p:extLst>
      <p:ext uri="{BB962C8B-B14F-4D97-AF65-F5344CB8AC3E}">
        <p14:creationId xmlns:p14="http://schemas.microsoft.com/office/powerpoint/2010/main" val="348854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669" y="1680602"/>
            <a:ext cx="5567185" cy="4154984"/>
          </a:xfrm>
          <a:prstGeom prst="rect">
            <a:avLst/>
          </a:prstGeom>
        </p:spPr>
        <p:txBody>
          <a:bodyPr wrap="square">
            <a:spAutoFit/>
          </a:bodyPr>
          <a:lstStyle/>
          <a:p>
            <a:pPr marL="342882" indent="-342882">
              <a:buFont typeface="Symbol" panose="05050102010706020507" pitchFamily="18" charset="2"/>
              <a:buChar char=""/>
              <a:tabLst>
                <a:tab pos="914354" algn="l"/>
              </a:tabLst>
            </a:pPr>
            <a:r>
              <a:rPr lang="en-US" sz="24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AIS </a:t>
            </a: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have multiple reproductive strategies &amp; no natural enemies; grow vigorously; out-compete natives.</a:t>
            </a:r>
          </a:p>
          <a:p>
            <a:pPr>
              <a:tabLst>
                <a:tab pos="914354" algn="l"/>
              </a:tabLst>
            </a:pPr>
            <a:endParaRPr lang="en-US" sz="2400" dirty="0">
              <a:solidFill>
                <a:schemeClr val="bg1"/>
              </a:solidFill>
              <a:latin typeface="Garamond" panose="02020404030301010803" pitchFamily="18" charset="0"/>
              <a:ea typeface="Times New Roman" panose="02020603050405020304" pitchFamily="18" charset="0"/>
            </a:endParaRPr>
          </a:p>
          <a:p>
            <a:pPr marL="342882" indent="-342882">
              <a:buFont typeface="Symbol" panose="05050102010706020507" pitchFamily="18" charset="2"/>
              <a:buChar char=""/>
              <a:tabLst>
                <a:tab pos="914354" algn="l"/>
              </a:tabLst>
            </a:pP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Blanket lake surface, impeding recreational uses; lower property values; change ecology</a:t>
            </a:r>
          </a:p>
          <a:p>
            <a:pPr>
              <a:tabLst>
                <a:tab pos="914354" algn="l"/>
              </a:tabLst>
            </a:pPr>
            <a:endParaRPr lang="en-US" sz="2400" dirty="0">
              <a:solidFill>
                <a:schemeClr val="bg1"/>
              </a:solidFill>
              <a:latin typeface="Garamond" panose="02020404030301010803" pitchFamily="18" charset="0"/>
              <a:ea typeface="Times New Roman" panose="02020603050405020304" pitchFamily="18" charset="0"/>
            </a:endParaRPr>
          </a:p>
          <a:p>
            <a:pPr marL="342882" indent="-342882">
              <a:buFont typeface="Symbol" panose="05050102010706020507" pitchFamily="18" charset="2"/>
              <a:buChar char=""/>
              <a:tabLst>
                <a:tab pos="914354" algn="l"/>
              </a:tabLst>
            </a:pP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Can rarely be eradicated; are expensive to manage (an </a:t>
            </a:r>
            <a:r>
              <a:rPr lang="en-US" sz="2400" i="1" dirty="0">
                <a:solidFill>
                  <a:schemeClr val="bg1"/>
                </a:solidFill>
                <a:latin typeface="Garamond" panose="02020404030301010803" pitchFamily="18" charset="0"/>
                <a:ea typeface="Times New Roman" panose="02020603050405020304" pitchFamily="18" charset="0"/>
                <a:cs typeface="Calibri" panose="020F0502020204030204" pitchFamily="34" charset="0"/>
              </a:rPr>
              <a:t>“</a:t>
            </a:r>
            <a:r>
              <a:rPr lang="en-US" sz="2400" i="1" dirty="0" err="1">
                <a:solidFill>
                  <a:schemeClr val="bg1"/>
                </a:solidFill>
                <a:latin typeface="Garamond" panose="02020404030301010803" pitchFamily="18" charset="0"/>
                <a:ea typeface="Times New Roman" panose="02020603050405020304" pitchFamily="18" charset="0"/>
                <a:cs typeface="Calibri" panose="020F0502020204030204" pitchFamily="34" charset="0"/>
              </a:rPr>
              <a:t>everafter</a:t>
            </a:r>
            <a:r>
              <a:rPr lang="en-US" sz="2400" i="1" dirty="0">
                <a:solidFill>
                  <a:schemeClr val="bg1"/>
                </a:solidFill>
                <a:latin typeface="Garamond" panose="02020404030301010803" pitchFamily="18" charset="0"/>
                <a:ea typeface="Times New Roman" panose="02020603050405020304" pitchFamily="18" charset="0"/>
                <a:cs typeface="Calibri" panose="020F0502020204030204" pitchFamily="34" charset="0"/>
              </a:rPr>
              <a:t>”</a:t>
            </a: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 cost); threaten all other fresh waters.</a:t>
            </a:r>
            <a:endParaRPr lang="en-US" sz="2400" dirty="0">
              <a:solidFill>
                <a:schemeClr val="bg1"/>
              </a:solidFill>
              <a:latin typeface="Garamond" panose="02020404030301010803" pitchFamily="18" charset="0"/>
              <a:ea typeface="Times New Roman" panose="02020603050405020304" pitchFamily="18" charset="0"/>
            </a:endParaRPr>
          </a:p>
        </p:txBody>
      </p:sp>
      <p:sp>
        <p:nvSpPr>
          <p:cNvPr id="5" name="Title 1"/>
          <p:cNvSpPr>
            <a:spLocks noGrp="1"/>
          </p:cNvSpPr>
          <p:nvPr>
            <p:ph type="title"/>
          </p:nvPr>
        </p:nvSpPr>
        <p:spPr>
          <a:xfrm>
            <a:off x="560411" y="255945"/>
            <a:ext cx="7886700" cy="1325563"/>
          </a:xfrm>
          <a:noFill/>
        </p:spPr>
        <p:txBody>
          <a:bodyPr>
            <a:noAutofit/>
          </a:bodyPr>
          <a:lstStyle/>
          <a:p>
            <a:pPr algn="ct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Why are </a:t>
            </a:r>
            <a:r>
              <a:rPr lang="en-US" sz="36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aquatic invasive species (AIS</a:t>
            </a: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 a threat to lakes, ponds, rivers and streams</a:t>
            </a:r>
            <a:r>
              <a:rPr lang="en-US" sz="3600" dirty="0">
                <a:solidFill>
                  <a:schemeClr val="bg1"/>
                </a:solidFill>
                <a:latin typeface="Garamond" panose="02020404030301010803" pitchFamily="18" charset="0"/>
              </a:rPr>
              <a:t>?</a:t>
            </a:r>
          </a:p>
        </p:txBody>
      </p:sp>
      <p:grpSp>
        <p:nvGrpSpPr>
          <p:cNvPr id="3" name="Group 2"/>
          <p:cNvGrpSpPr/>
          <p:nvPr/>
        </p:nvGrpSpPr>
        <p:grpSpPr>
          <a:xfrm>
            <a:off x="0" y="6219565"/>
            <a:ext cx="9144000" cy="383162"/>
            <a:chOff x="0" y="6219565"/>
            <a:chExt cx="9144000" cy="383162"/>
          </a:xfrm>
        </p:grpSpPr>
        <p:sp>
          <p:nvSpPr>
            <p:cNvPr id="7" name="Rectangle 6">
              <a:extLst>
                <a:ext uri="{FF2B5EF4-FFF2-40B4-BE49-F238E27FC236}">
                  <a16:creationId xmlns:a16="http://schemas.microsoft.com/office/drawing/2014/main" id="{6C6E951B-F879-4460-81E2-8DF6B21B49C5}"/>
                </a:ext>
              </a:extLst>
            </p:cNvPr>
            <p:cNvSpPr/>
            <p:nvPr/>
          </p:nvSpPr>
          <p:spPr>
            <a:xfrm>
              <a:off x="0" y="621956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2" name="TextBox 1"/>
            <p:cNvSpPr txBox="1"/>
            <p:nvPr/>
          </p:nvSpPr>
          <p:spPr>
            <a:xfrm>
              <a:off x="277075" y="6233395"/>
              <a:ext cx="22127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page </a:t>
              </a:r>
              <a:r>
                <a:rPr lang="en-US" dirty="0" smtClean="0">
                  <a:solidFill>
                    <a:schemeClr val="bg1"/>
                  </a:solidFill>
                  <a:latin typeface="Garamond" panose="02020404030301010803" pitchFamily="18" charset="0"/>
                </a:rPr>
                <a:t>1</a:t>
              </a:r>
              <a:endParaRPr lang="en-US" dirty="0">
                <a:solidFill>
                  <a:schemeClr val="bg1"/>
                </a:solidFill>
                <a:latin typeface="Garamond" panose="02020404030301010803" pitchFamily="18" charset="0"/>
              </a:endParaRPr>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000"/>
          <a:stretch/>
        </p:blipFill>
        <p:spPr>
          <a:xfrm>
            <a:off x="5906277" y="1567021"/>
            <a:ext cx="3135085" cy="4544991"/>
          </a:xfrm>
          <a:prstGeom prst="rect">
            <a:avLst/>
          </a:prstGeom>
        </p:spPr>
      </p:pic>
    </p:spTree>
    <p:extLst>
      <p:ext uri="{BB962C8B-B14F-4D97-AF65-F5344CB8AC3E}">
        <p14:creationId xmlns:p14="http://schemas.microsoft.com/office/powerpoint/2010/main" val="23101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1680"/>
            <a:ext cx="9144000" cy="772319"/>
          </a:xfrm>
        </p:spPr>
        <p:txBody>
          <a:bodyPr>
            <a:normAutofit/>
          </a:bodyPr>
          <a:lstStyle/>
          <a:p>
            <a:r>
              <a:rPr lang="en-US" sz="4000" dirty="0">
                <a:solidFill>
                  <a:schemeClr val="bg1"/>
                </a:solidFill>
                <a:latin typeface="Garamond" panose="02020404030301010803" pitchFamily="18" charset="0"/>
              </a:rPr>
              <a:t>Courtesy Boat </a:t>
            </a:r>
            <a:r>
              <a:rPr lang="en-US" sz="4000" dirty="0" smtClean="0">
                <a:solidFill>
                  <a:schemeClr val="bg1"/>
                </a:solidFill>
                <a:latin typeface="Garamond" panose="02020404030301010803" pitchFamily="18" charset="0"/>
              </a:rPr>
              <a:t>Inspector</a:t>
            </a:r>
            <a:endParaRPr lang="en-US" sz="4000"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240146" y="1299904"/>
            <a:ext cx="9144000" cy="722312"/>
          </a:xfrm>
        </p:spPr>
        <p:txBody>
          <a:bodyPr>
            <a:normAutofit/>
          </a:bodyPr>
          <a:lstStyle/>
          <a:p>
            <a:r>
              <a:rPr lang="en-US" dirty="0" smtClean="0">
                <a:solidFill>
                  <a:schemeClr val="bg1"/>
                </a:solidFill>
                <a:latin typeface="Garamond" panose="02020404030301010803" pitchFamily="18" charset="0"/>
              </a:rPr>
              <a:t>Coordinator</a:t>
            </a:r>
            <a:r>
              <a:rPr lang="en-US" sz="4000" dirty="0" smtClean="0">
                <a:solidFill>
                  <a:schemeClr val="bg1"/>
                </a:solidFill>
                <a:latin typeface="Garamond" panose="02020404030301010803" pitchFamily="18" charset="0"/>
              </a:rPr>
              <a:t> </a:t>
            </a:r>
            <a:r>
              <a:rPr lang="en-US" dirty="0" smtClean="0">
                <a:solidFill>
                  <a:schemeClr val="bg1"/>
                </a:solidFill>
                <a:latin typeface="Garamond" panose="02020404030301010803" pitchFamily="18" charset="0"/>
              </a:rPr>
              <a:t>Training</a:t>
            </a:r>
            <a:endParaRPr lang="en-US" dirty="0">
              <a:solidFill>
                <a:schemeClr val="bg1"/>
              </a:solidFill>
              <a:latin typeface="Garamond" panose="02020404030301010803" pitchFamily="18" charset="0"/>
            </a:endParaRPr>
          </a:p>
        </p:txBody>
      </p:sp>
      <p:sp>
        <p:nvSpPr>
          <p:cNvPr id="7" name="Subtitle 2"/>
          <p:cNvSpPr txBox="1">
            <a:spLocks/>
          </p:cNvSpPr>
          <p:nvPr/>
        </p:nvSpPr>
        <p:spPr>
          <a:xfrm>
            <a:off x="143753" y="5291715"/>
            <a:ext cx="9144000" cy="722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Garamond" panose="02020404030301010803" pitchFamily="18" charset="0"/>
              </a:rPr>
              <a:t>Mary Jewett – mary@mainelakes.org</a:t>
            </a:r>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846" y="5849164"/>
            <a:ext cx="850136" cy="83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91026" y="6036476"/>
            <a:ext cx="8137236" cy="461665"/>
          </a:xfrm>
          <a:prstGeom prst="rect">
            <a:avLst/>
          </a:prstGeom>
        </p:spPr>
        <p:txBody>
          <a:bodyPr wrap="square">
            <a:spAutoFit/>
          </a:bodyPr>
          <a:lstStyle/>
          <a:p>
            <a:pPr eaLnBrk="1" hangingPunct="1">
              <a:defRPr/>
            </a:pPr>
            <a:r>
              <a:rPr lang="en-US" altLang="en-US" sz="2400" dirty="0" smtClean="0">
                <a:solidFill>
                  <a:schemeClr val="bg1"/>
                </a:solidFill>
                <a:latin typeface="Garamond" panose="02020404030301010803" pitchFamily="18" charset="0"/>
              </a:rPr>
              <a:t>Chris Reily – Chris.Reily@Maine.gov</a:t>
            </a:r>
            <a:endParaRPr lang="en-US" altLang="en-US" sz="2400" dirty="0">
              <a:solidFill>
                <a:schemeClr val="bg1"/>
              </a:solidFill>
              <a:latin typeface="Garamond" panose="02020404030301010803" pitchFamily="18" charset="0"/>
            </a:endParaRPr>
          </a:p>
        </p:txBody>
      </p:sp>
      <p:sp>
        <p:nvSpPr>
          <p:cNvPr id="5" name="TextBox 4"/>
          <p:cNvSpPr txBox="1"/>
          <p:nvPr/>
        </p:nvSpPr>
        <p:spPr>
          <a:xfrm>
            <a:off x="0" y="2443027"/>
            <a:ext cx="9144000" cy="1569660"/>
          </a:xfrm>
          <a:prstGeom prst="rect">
            <a:avLst/>
          </a:prstGeom>
          <a:noFill/>
        </p:spPr>
        <p:txBody>
          <a:bodyPr wrap="square" rtlCol="0">
            <a:spAutoFit/>
          </a:bodyPr>
          <a:lstStyle/>
          <a:p>
            <a:pPr algn="ctr"/>
            <a:r>
              <a:rPr lang="en-US" sz="3200" dirty="0" smtClean="0">
                <a:solidFill>
                  <a:schemeClr val="bg1"/>
                </a:solidFill>
                <a:latin typeface="Garamond" panose="02020404030301010803" pitchFamily="18" charset="0"/>
              </a:rPr>
              <a:t>If you have additional questions, feel free to contact us via email. </a:t>
            </a:r>
          </a:p>
          <a:p>
            <a:pPr algn="ctr"/>
            <a:endParaRPr lang="en-US" sz="3200" dirty="0">
              <a:solidFill>
                <a:schemeClr val="bg1"/>
              </a:solidFill>
              <a:latin typeface="Garamond" panose="02020404030301010803"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03" y="4992903"/>
            <a:ext cx="1021124" cy="1021124"/>
          </a:xfrm>
          <a:prstGeom prst="rect">
            <a:avLst/>
          </a:prstGeom>
        </p:spPr>
      </p:pic>
    </p:spTree>
    <p:extLst>
      <p:ext uri="{BB962C8B-B14F-4D97-AF65-F5344CB8AC3E}">
        <p14:creationId xmlns:p14="http://schemas.microsoft.com/office/powerpoint/2010/main" val="4465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p:cNvPr>
          <p:cNvSpPr/>
          <p:nvPr/>
        </p:nvSpPr>
        <p:spPr>
          <a:xfrm>
            <a:off x="0" y="6481763"/>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bg1"/>
              </a:solidFill>
              <a:latin typeface="Arial" pitchFamily="34" charset="0"/>
              <a:cs typeface="Arial" pitchFamily="34" charset="0"/>
            </a:endParaRPr>
          </a:p>
        </p:txBody>
      </p:sp>
      <p:sp>
        <p:nvSpPr>
          <p:cNvPr id="8" name="Rectangle 7">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6" name="Rectangle 7"/>
          <p:cNvSpPr>
            <a:spLocks noChangeArrowheads="1"/>
          </p:cNvSpPr>
          <p:nvPr/>
        </p:nvSpPr>
        <p:spPr bwMode="auto">
          <a:xfrm>
            <a:off x="1400175" y="379448"/>
            <a:ext cx="63436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chemeClr val="bg1"/>
                </a:solidFill>
                <a:latin typeface="Garamond" panose="02020404030301010803" pitchFamily="18" charset="0"/>
              </a:rPr>
              <a:t>Maine AIS Law </a:t>
            </a:r>
            <a:br>
              <a:rPr lang="en-US" altLang="en-US" dirty="0">
                <a:solidFill>
                  <a:schemeClr val="bg1"/>
                </a:solidFill>
                <a:latin typeface="Garamond" panose="02020404030301010803" pitchFamily="18" charset="0"/>
              </a:rPr>
            </a:br>
            <a:r>
              <a:rPr lang="en-US" altLang="en-US" dirty="0">
                <a:solidFill>
                  <a:schemeClr val="bg1"/>
                </a:solidFill>
                <a:latin typeface="Garamond" panose="02020404030301010803" pitchFamily="18" charset="0"/>
              </a:rPr>
              <a:t>MRS Title 38 Subsection 419-c</a:t>
            </a:r>
            <a:endParaRPr lang="en-US" altLang="en-US" b="1" dirty="0">
              <a:solidFill>
                <a:schemeClr val="bg1"/>
              </a:solidFill>
              <a:latin typeface="Garamond" panose="02020404030301010803" pitchFamily="18" charset="0"/>
            </a:endParaRPr>
          </a:p>
        </p:txBody>
      </p:sp>
      <p:sp>
        <p:nvSpPr>
          <p:cNvPr id="6" name="TextBox 5"/>
          <p:cNvSpPr txBox="1"/>
          <p:nvPr/>
        </p:nvSpPr>
        <p:spPr>
          <a:xfrm>
            <a:off x="219270" y="1361956"/>
            <a:ext cx="5388429" cy="2031325"/>
          </a:xfrm>
          <a:prstGeom prst="rect">
            <a:avLst/>
          </a:prstGeom>
          <a:noFill/>
        </p:spPr>
        <p:txBody>
          <a:bodyPr wrap="square">
            <a:spAutoFit/>
          </a:bodyPr>
          <a:lstStyle/>
          <a:p>
            <a:pPr>
              <a:defRPr/>
            </a:pPr>
            <a:r>
              <a:rPr lang="en-US" dirty="0">
                <a:solidFill>
                  <a:schemeClr val="bg1"/>
                </a:solidFill>
                <a:latin typeface="Garamond" panose="02020404030301010803" pitchFamily="18" charset="0"/>
              </a:rPr>
              <a:t>Prohibition. </a:t>
            </a:r>
          </a:p>
          <a:p>
            <a:pPr>
              <a:defRPr/>
            </a:pPr>
            <a:r>
              <a:rPr lang="en-US" dirty="0">
                <a:solidFill>
                  <a:schemeClr val="bg1"/>
                </a:solidFill>
                <a:latin typeface="Garamond" panose="02020404030301010803" pitchFamily="18" charset="0"/>
              </a:rPr>
              <a:t>A person may not:</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Transport any aquatic plant or plant part on the outside of any vessel on a public road</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Posses, import, cultivate, transport, or distribute any invasive plant (15 on list)</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Drain or release water into any inland water source</a:t>
            </a:r>
          </a:p>
        </p:txBody>
      </p:sp>
      <p:sp>
        <p:nvSpPr>
          <p:cNvPr id="7" name="TextBox 6"/>
          <p:cNvSpPr txBox="1"/>
          <p:nvPr/>
        </p:nvSpPr>
        <p:spPr>
          <a:xfrm>
            <a:off x="298579" y="3651355"/>
            <a:ext cx="5388429" cy="2031325"/>
          </a:xfrm>
          <a:prstGeom prst="rect">
            <a:avLst/>
          </a:prstGeom>
          <a:noFill/>
        </p:spPr>
        <p:txBody>
          <a:bodyPr wrap="square">
            <a:spAutoFit/>
          </a:bodyPr>
          <a:lstStyle/>
          <a:p>
            <a:pPr>
              <a:defRPr/>
            </a:pPr>
            <a:r>
              <a:rPr lang="en-US" dirty="0">
                <a:solidFill>
                  <a:schemeClr val="bg1"/>
                </a:solidFill>
                <a:latin typeface="Garamond" panose="02020404030301010803" pitchFamily="18" charset="0"/>
              </a:rPr>
              <a:t>Draining of watercraft and equipment. </a:t>
            </a:r>
          </a:p>
          <a:p>
            <a:pPr>
              <a:defRPr/>
            </a:pPr>
            <a:r>
              <a:rPr lang="en-US" dirty="0">
                <a:solidFill>
                  <a:schemeClr val="bg1"/>
                </a:solidFill>
                <a:latin typeface="Garamond" panose="02020404030301010803" pitchFamily="18" charset="0"/>
              </a:rPr>
              <a:t>Just prior to launching and when removing a watercraft a person:</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Shall remove or open any hull drain plugs, bailers, valves, live wells, ballast tanks, and other devices designed for routine removal or opening and closing to encourage water to drain</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6988" y="1309176"/>
            <a:ext cx="3219061" cy="5087674"/>
          </a:xfrm>
          <a:prstGeom prst="rect">
            <a:avLst/>
          </a:prstGeom>
        </p:spPr>
      </p:pic>
    </p:spTree>
    <p:extLst>
      <p:ext uri="{BB962C8B-B14F-4D97-AF65-F5344CB8AC3E}">
        <p14:creationId xmlns:p14="http://schemas.microsoft.com/office/powerpoint/2010/main" val="72671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4302" y="0"/>
            <a:ext cx="7886700" cy="972551"/>
          </a:xfrm>
          <a:noFill/>
        </p:spPr>
        <p:txBody>
          <a:bodyPr>
            <a:noAutofit/>
          </a:bodyPr>
          <a:lstStyle/>
          <a:p>
            <a:pPr algn="ct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Maine </a:t>
            </a:r>
            <a:r>
              <a:rPr lang="en-US" sz="36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AIS </a:t>
            </a: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Law </a:t>
            </a:r>
            <a:endParaRPr lang="en-US" sz="3600" dirty="0">
              <a:solidFill>
                <a:schemeClr val="bg1"/>
              </a:solidFill>
              <a:latin typeface="Garamond" panose="02020404030301010803" pitchFamily="18" charset="0"/>
            </a:endParaRPr>
          </a:p>
        </p:txBody>
      </p:sp>
      <p:grpSp>
        <p:nvGrpSpPr>
          <p:cNvPr id="25" name="Group 24"/>
          <p:cNvGrpSpPr/>
          <p:nvPr/>
        </p:nvGrpSpPr>
        <p:grpSpPr>
          <a:xfrm>
            <a:off x="0" y="6326698"/>
            <a:ext cx="9144000" cy="392560"/>
            <a:chOff x="0" y="6326698"/>
            <a:chExt cx="9144000" cy="392560"/>
          </a:xfrm>
        </p:grpSpPr>
        <p:sp>
          <p:nvSpPr>
            <p:cNvPr id="22" name="Rectangle 21">
              <a:extLst>
                <a:ext uri="{FF2B5EF4-FFF2-40B4-BE49-F238E27FC236}">
                  <a16:creationId xmlns:a16="http://schemas.microsoft.com/office/drawing/2014/main" id="{6C6E951B-F879-4460-81E2-8DF6B21B49C5}"/>
                </a:ext>
              </a:extLst>
            </p:cNvPr>
            <p:cNvSpPr/>
            <p:nvPr/>
          </p:nvSpPr>
          <p:spPr>
            <a:xfrm>
              <a:off x="0" y="6326698"/>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5" name="TextBox 4"/>
            <p:cNvSpPr txBox="1"/>
            <p:nvPr/>
          </p:nvSpPr>
          <p:spPr>
            <a:xfrm>
              <a:off x="144316" y="6349926"/>
              <a:ext cx="22127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page </a:t>
              </a:r>
              <a:r>
                <a:rPr lang="en-US" dirty="0" smtClean="0">
                  <a:solidFill>
                    <a:schemeClr val="bg1"/>
                  </a:solidFill>
                  <a:latin typeface="Garamond" panose="02020404030301010803" pitchFamily="18" charset="0"/>
                </a:rPr>
                <a:t>1</a:t>
              </a:r>
              <a:endParaRPr lang="en-US" dirty="0">
                <a:solidFill>
                  <a:schemeClr val="bg1"/>
                </a:solidFill>
                <a:latin typeface="Garamond" panose="02020404030301010803" pitchFamily="18" charset="0"/>
              </a:endParaRPr>
            </a:p>
          </p:txBody>
        </p:sp>
      </p:grpSp>
      <p:sp>
        <p:nvSpPr>
          <p:cNvPr id="9" name="TextBox 8"/>
          <p:cNvSpPr txBox="1">
            <a:spLocks noChangeArrowheads="1"/>
          </p:cNvSpPr>
          <p:nvPr/>
        </p:nvSpPr>
        <p:spPr bwMode="auto">
          <a:xfrm>
            <a:off x="265922" y="1275333"/>
            <a:ext cx="56403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chemeClr val="bg1"/>
                </a:solidFill>
                <a:latin typeface="Garamond" panose="02020404030301010803" pitchFamily="18" charset="0"/>
              </a:rPr>
              <a:t>Penalties</a:t>
            </a:r>
            <a:r>
              <a:rPr lang="en-US" altLang="en-US" sz="2400" dirty="0" smtClean="0">
                <a:solidFill>
                  <a:schemeClr val="bg1"/>
                </a:solidFill>
                <a:latin typeface="Garamond" panose="02020404030301010803" pitchFamily="18" charset="0"/>
              </a:rPr>
              <a:t>.</a:t>
            </a:r>
          </a:p>
          <a:p>
            <a:pPr>
              <a:spcBef>
                <a:spcPct val="0"/>
              </a:spcBef>
              <a:buFontTx/>
              <a:buNone/>
            </a:pPr>
            <a:endParaRPr lang="en-US" altLang="en-US" sz="1200" dirty="0">
              <a:solidFill>
                <a:schemeClr val="bg1"/>
              </a:solidFill>
              <a:latin typeface="Garamond" panose="02020404030301010803" pitchFamily="18" charset="0"/>
            </a:endParaRPr>
          </a:p>
          <a:p>
            <a:pPr>
              <a:spcBef>
                <a:spcPct val="0"/>
              </a:spcBef>
              <a:buFontTx/>
              <a:buNone/>
            </a:pPr>
            <a:r>
              <a:rPr lang="en-US" altLang="en-US" sz="2400" dirty="0">
                <a:solidFill>
                  <a:schemeClr val="bg1"/>
                </a:solidFill>
                <a:latin typeface="Garamond" panose="02020404030301010803" pitchFamily="18" charset="0"/>
              </a:rPr>
              <a:t>Violations may result in fines up to $500, and $2500 for subsequent violations. This includes fines for failure to display the current years Lake and River Protection Sticker. </a:t>
            </a:r>
          </a:p>
        </p:txBody>
      </p:sp>
      <p:sp>
        <p:nvSpPr>
          <p:cNvPr id="10" name="TextBox 9"/>
          <p:cNvSpPr txBox="1"/>
          <p:nvPr/>
        </p:nvSpPr>
        <p:spPr>
          <a:xfrm>
            <a:off x="265922" y="3754849"/>
            <a:ext cx="5640356" cy="2215991"/>
          </a:xfrm>
          <a:prstGeom prst="rect">
            <a:avLst/>
          </a:prstGeom>
          <a:noFill/>
        </p:spPr>
        <p:txBody>
          <a:bodyPr wrap="square">
            <a:spAutoFit/>
          </a:bodyPr>
          <a:lstStyle/>
          <a:p>
            <a:pPr>
              <a:defRPr/>
            </a:pPr>
            <a:r>
              <a:rPr lang="en-US" sz="2400" dirty="0">
                <a:solidFill>
                  <a:schemeClr val="bg1"/>
                </a:solidFill>
                <a:latin typeface="Garamond" panose="02020404030301010803" pitchFamily="18" charset="0"/>
              </a:rPr>
              <a:t>Funding</a:t>
            </a:r>
            <a:r>
              <a:rPr lang="en-US" sz="2400" dirty="0" smtClean="0">
                <a:solidFill>
                  <a:schemeClr val="bg1"/>
                </a:solidFill>
                <a:latin typeface="Garamond" panose="02020404030301010803" pitchFamily="18" charset="0"/>
              </a:rPr>
              <a:t>.</a:t>
            </a:r>
          </a:p>
          <a:p>
            <a:pPr>
              <a:defRPr/>
            </a:pPr>
            <a:endParaRPr lang="en-US" sz="1400" dirty="0">
              <a:solidFill>
                <a:schemeClr val="bg1"/>
              </a:solidFill>
              <a:latin typeface="Garamond" panose="02020404030301010803" pitchFamily="18" charset="0"/>
            </a:endParaRPr>
          </a:p>
          <a:p>
            <a:pPr>
              <a:defRPr/>
            </a:pPr>
            <a:r>
              <a:rPr lang="en-US" altLang="en-US" sz="2400" dirty="0">
                <a:solidFill>
                  <a:schemeClr val="bg1"/>
                </a:solidFill>
                <a:latin typeface="Garamond" panose="02020404030301010803" pitchFamily="18" charset="0"/>
                <a:ea typeface="Times New Roman" panose="02020603050405020304" pitchFamily="18" charset="0"/>
              </a:rPr>
              <a:t>Funding Mechanism:  Sticker revenue goes into dedicated state fund, </a:t>
            </a:r>
            <a:r>
              <a:rPr lang="en-US" altLang="en-US" sz="2400" dirty="0" smtClean="0">
                <a:solidFill>
                  <a:schemeClr val="bg1"/>
                </a:solidFill>
                <a:latin typeface="Garamond" panose="02020404030301010803" pitchFamily="18" charset="0"/>
                <a:ea typeface="Times New Roman" panose="02020603050405020304" pitchFamily="18" charset="0"/>
              </a:rPr>
              <a:t>70</a:t>
            </a:r>
            <a:r>
              <a:rPr lang="en-US" altLang="en-US" sz="2400" dirty="0">
                <a:solidFill>
                  <a:schemeClr val="bg1"/>
                </a:solidFill>
                <a:latin typeface="Garamond" panose="02020404030301010803" pitchFamily="18" charset="0"/>
                <a:ea typeface="Times New Roman" panose="02020603050405020304" pitchFamily="18" charset="0"/>
              </a:rPr>
              <a:t>% to DEP, </a:t>
            </a:r>
            <a:r>
              <a:rPr lang="en-US" altLang="en-US" sz="2400" dirty="0" smtClean="0">
                <a:solidFill>
                  <a:schemeClr val="bg1"/>
                </a:solidFill>
                <a:latin typeface="Garamond" panose="02020404030301010803" pitchFamily="18" charset="0"/>
                <a:ea typeface="Times New Roman" panose="02020603050405020304" pitchFamily="18" charset="0"/>
              </a:rPr>
              <a:t>30</a:t>
            </a:r>
            <a:r>
              <a:rPr lang="en-US" altLang="en-US" sz="2400" dirty="0">
                <a:solidFill>
                  <a:schemeClr val="bg1"/>
                </a:solidFill>
                <a:latin typeface="Garamond" panose="02020404030301010803" pitchFamily="18" charset="0"/>
                <a:ea typeface="Times New Roman" panose="02020603050405020304" pitchFamily="18" charset="0"/>
              </a:rPr>
              <a:t>% to DIFW, Funds are used for plant removal, early detection, and </a:t>
            </a:r>
            <a:r>
              <a:rPr lang="en-US" altLang="en-US" sz="2400" dirty="0" err="1">
                <a:solidFill>
                  <a:schemeClr val="bg1"/>
                </a:solidFill>
                <a:latin typeface="Garamond" panose="02020404030301010803" pitchFamily="18" charset="0"/>
                <a:ea typeface="Times New Roman" panose="02020603050405020304" pitchFamily="18" charset="0"/>
              </a:rPr>
              <a:t>invasives</a:t>
            </a:r>
            <a:r>
              <a:rPr lang="en-US" altLang="en-US" sz="2400" dirty="0">
                <a:solidFill>
                  <a:schemeClr val="bg1"/>
                </a:solidFill>
                <a:latin typeface="Garamond" panose="02020404030301010803" pitchFamily="18" charset="0"/>
                <a:ea typeface="Times New Roman" panose="02020603050405020304" pitchFamily="18" charset="0"/>
              </a:rPr>
              <a:t> prevention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685" y="3636606"/>
            <a:ext cx="2560320" cy="2514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278" y="1166342"/>
            <a:ext cx="2967135" cy="2144397"/>
          </a:xfrm>
          <a:prstGeom prst="rect">
            <a:avLst/>
          </a:prstGeom>
        </p:spPr>
      </p:pic>
    </p:spTree>
    <p:extLst>
      <p:ext uri="{BB962C8B-B14F-4D97-AF65-F5344CB8AC3E}">
        <p14:creationId xmlns:p14="http://schemas.microsoft.com/office/powerpoint/2010/main" val="189227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81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1143000" y="2667000"/>
            <a:ext cx="5029200" cy="1905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67000" y="1828800"/>
            <a:ext cx="35052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470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81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858417" y="2369976"/>
            <a:ext cx="5477069" cy="3769567"/>
            <a:chOff x="858417" y="2369976"/>
            <a:chExt cx="5477069" cy="3769567"/>
          </a:xfrm>
        </p:grpSpPr>
        <p:cxnSp>
          <p:nvCxnSpPr>
            <p:cNvPr id="9" name="Straight Arrow Connector 8"/>
            <p:cNvCxnSpPr/>
            <p:nvPr/>
          </p:nvCxnSpPr>
          <p:spPr>
            <a:xfrm flipH="1" flipV="1">
              <a:off x="2304661" y="2369976"/>
              <a:ext cx="3918857" cy="37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369977" y="2556588"/>
              <a:ext cx="3853541" cy="35829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58417" y="3965510"/>
              <a:ext cx="5477069" cy="923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63691" y="2640563"/>
              <a:ext cx="5271795" cy="18754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0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899" t="48163" r="4143" b="-7075"/>
          <a:stretch/>
        </p:blipFill>
        <p:spPr>
          <a:xfrm>
            <a:off x="59432" y="1082239"/>
            <a:ext cx="9025135" cy="51691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2" y="905687"/>
            <a:ext cx="4116503" cy="5452956"/>
          </a:xfrm>
          <a:prstGeom prst="rect">
            <a:avLst/>
          </a:prstGeom>
        </p:spPr>
      </p:pic>
      <p:sp>
        <p:nvSpPr>
          <p:cNvPr id="14" name="Title 1"/>
          <p:cNvSpPr>
            <a:spLocks noGrp="1"/>
          </p:cNvSpPr>
          <p:nvPr>
            <p:ph type="title"/>
          </p:nvPr>
        </p:nvSpPr>
        <p:spPr>
          <a:xfrm>
            <a:off x="628649" y="534862"/>
            <a:ext cx="7886700" cy="576571"/>
          </a:xfrm>
          <a:noFill/>
        </p:spPr>
        <p:txBody>
          <a:bodyPr>
            <a:normAutofit fontScale="90000"/>
          </a:bodyPr>
          <a:lstStyle/>
          <a:p>
            <a:pPr algn="ctr"/>
            <a:r>
              <a:rPr lang="en-US" dirty="0" smtClean="0">
                <a:solidFill>
                  <a:schemeClr val="bg1"/>
                </a:solidFill>
                <a:latin typeface="Garamond" panose="02020404030301010803" pitchFamily="18" charset="0"/>
              </a:rPr>
              <a:t>Swollen Bladderwort</a:t>
            </a:r>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25667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60412"/>
            <a:ext cx="7886700" cy="576571"/>
          </a:xfrm>
          <a:noFill/>
        </p:spPr>
        <p:txBody>
          <a:bodyPr>
            <a:normAutofit fontScale="90000"/>
          </a:bodyPr>
          <a:lstStyle/>
          <a:p>
            <a:pPr algn="ctr"/>
            <a:r>
              <a:rPr lang="en-US" dirty="0" smtClean="0">
                <a:solidFill>
                  <a:schemeClr val="bg1"/>
                </a:solidFill>
                <a:latin typeface="Garamond" panose="02020404030301010803" pitchFamily="18" charset="0"/>
              </a:rPr>
              <a:t>What makes a good inspection?</a:t>
            </a:r>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a:xfrm>
            <a:off x="249366" y="736984"/>
            <a:ext cx="5412525" cy="5369176"/>
          </a:xfrm>
        </p:spPr>
        <p:txBody>
          <a:bodyPr>
            <a:normAutofit/>
          </a:bodyPr>
          <a:lstStyle/>
          <a:p>
            <a:r>
              <a:rPr lang="en-US" sz="2400" dirty="0" smtClean="0">
                <a:solidFill>
                  <a:schemeClr val="bg1"/>
                </a:solidFill>
                <a:latin typeface="Garamond" panose="02020404030301010803" pitchFamily="18" charset="0"/>
              </a:rPr>
              <a:t>Be courteous </a:t>
            </a:r>
          </a:p>
          <a:p>
            <a:r>
              <a:rPr lang="en-US" sz="2400" dirty="0" smtClean="0">
                <a:solidFill>
                  <a:schemeClr val="bg1"/>
                </a:solidFill>
                <a:latin typeface="Garamond" panose="02020404030301010803" pitchFamily="18" charset="0"/>
              </a:rPr>
              <a:t>Be informative but not overwhelming. </a:t>
            </a:r>
          </a:p>
          <a:p>
            <a:r>
              <a:rPr lang="en-US" sz="2400" dirty="0" smtClean="0">
                <a:solidFill>
                  <a:schemeClr val="bg1"/>
                </a:solidFill>
                <a:latin typeface="Garamond" panose="02020404030301010803" pitchFamily="18" charset="0"/>
              </a:rPr>
              <a:t>Do a thorough inspection: </a:t>
            </a:r>
          </a:p>
          <a:p>
            <a:pPr lvl="1"/>
            <a:r>
              <a:rPr lang="en-US" sz="1800" dirty="0" smtClean="0">
                <a:solidFill>
                  <a:schemeClr val="bg1"/>
                </a:solidFill>
                <a:latin typeface="Garamond" panose="02020404030301010803" pitchFamily="18" charset="0"/>
              </a:rPr>
              <a:t>Inspectors </a:t>
            </a:r>
            <a:r>
              <a:rPr lang="en-US" sz="1800" dirty="0">
                <a:solidFill>
                  <a:schemeClr val="bg1"/>
                </a:solidFill>
                <a:latin typeface="Garamond" panose="02020404030301010803" pitchFamily="18" charset="0"/>
              </a:rPr>
              <a:t>will need to crouch down in order to see the entire underside of the boat - just the prop is not enough</a:t>
            </a:r>
            <a:r>
              <a:rPr lang="en-US" sz="1800" dirty="0" smtClean="0">
                <a:solidFill>
                  <a:schemeClr val="bg1"/>
                </a:solidFill>
                <a:latin typeface="Garamond" panose="02020404030301010803" pitchFamily="18" charset="0"/>
              </a:rPr>
              <a:t>!</a:t>
            </a:r>
          </a:p>
          <a:p>
            <a:pPr lvl="1"/>
            <a:r>
              <a:rPr lang="en-US" sz="1800" dirty="0" smtClean="0">
                <a:solidFill>
                  <a:schemeClr val="bg1"/>
                </a:solidFill>
                <a:latin typeface="Garamond" panose="02020404030301010803" pitchFamily="18" charset="0"/>
              </a:rPr>
              <a:t>Ask if you can look inside boat – did they drop anchor?</a:t>
            </a:r>
          </a:p>
          <a:p>
            <a:pPr lvl="1"/>
            <a:r>
              <a:rPr lang="en-US" sz="1800" dirty="0" smtClean="0">
                <a:solidFill>
                  <a:schemeClr val="bg1"/>
                </a:solidFill>
                <a:latin typeface="Garamond" panose="02020404030301010803" pitchFamily="18" charset="0"/>
              </a:rPr>
              <a:t>Is the drain plug pulled?</a:t>
            </a:r>
            <a:endParaRPr lang="en-US" sz="1800" dirty="0">
              <a:solidFill>
                <a:schemeClr val="bg1"/>
              </a:solidFill>
              <a:latin typeface="Garamond" panose="02020404030301010803" pitchFamily="18" charset="0"/>
            </a:endParaRPr>
          </a:p>
          <a:p>
            <a:pPr lvl="0"/>
            <a:r>
              <a:rPr lang="en-US" sz="2400" dirty="0" err="1">
                <a:solidFill>
                  <a:schemeClr val="bg1"/>
                </a:solidFill>
                <a:latin typeface="Garamond" panose="02020404030301010803" pitchFamily="18" charset="0"/>
                <a:ea typeface="Times New Roman" panose="02020603050405020304" pitchFamily="18" charset="0"/>
                <a:cs typeface="Calibri" panose="020F0502020204030204" pitchFamily="34" charset="0"/>
              </a:rPr>
              <a:t>Stickerless</a:t>
            </a: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 motorized boats: tell boater about penalty and where to get stickers locally</a:t>
            </a:r>
            <a:r>
              <a:rPr lang="en-US" sz="24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t>
            </a:r>
          </a:p>
          <a:p>
            <a:pPr lvl="1"/>
            <a:r>
              <a:rPr lang="en-US" sz="18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Can be bought online – link in the handbook</a:t>
            </a:r>
          </a:p>
          <a:p>
            <a:r>
              <a:rPr lang="en-US" sz="2400" dirty="0" smtClean="0">
                <a:solidFill>
                  <a:schemeClr val="bg1"/>
                </a:solidFill>
                <a:latin typeface="Garamond" panose="02020404030301010803" pitchFamily="18" charset="0"/>
                <a:ea typeface="Times New Roman" panose="02020603050405020304" pitchFamily="18" charset="0"/>
              </a:rPr>
              <a:t>Boater </a:t>
            </a:r>
            <a:r>
              <a:rPr lang="en-US" sz="2400" dirty="0">
                <a:solidFill>
                  <a:schemeClr val="bg1"/>
                </a:solidFill>
                <a:latin typeface="Garamond" panose="02020404030301010803" pitchFamily="18" charset="0"/>
                <a:ea typeface="Times New Roman" panose="02020603050405020304" pitchFamily="18" charset="0"/>
              </a:rPr>
              <a:t>refuses inspection: </a:t>
            </a:r>
            <a:r>
              <a:rPr lang="en-US" sz="24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politely ask them to do it and step aside</a:t>
            </a:r>
            <a:endPar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endParaRPr>
          </a:p>
          <a:p>
            <a:pPr marL="0" indent="0">
              <a:buNone/>
            </a:pPr>
            <a:endParaRPr lang="en-US" sz="2000" dirty="0">
              <a:solidFill>
                <a:schemeClr val="bg1"/>
              </a:solidFill>
              <a:latin typeface="Garamond" panose="02020404030301010803" pitchFamily="18" charset="0"/>
              <a:ea typeface="Times New Roman" panose="02020603050405020304" pitchFamily="18" charset="0"/>
            </a:endParaRPr>
          </a:p>
          <a:p>
            <a:pPr lvl="0"/>
            <a:endParaRPr lang="en-US" sz="2400" dirty="0">
              <a:solidFill>
                <a:schemeClr val="bg1"/>
              </a:solidFill>
              <a:latin typeface="Garamond" panose="02020404030301010803" pitchFamily="18" charset="0"/>
              <a:ea typeface="Times New Roman" panose="02020603050405020304" pitchFamily="18" charset="0"/>
            </a:endParaRPr>
          </a:p>
          <a:p>
            <a:endParaRPr lang="en-US" sz="2000" dirty="0">
              <a:solidFill>
                <a:schemeClr val="bg1"/>
              </a:solidFill>
              <a:latin typeface="Garamond" panose="02020404030301010803" pitchFamily="18" charset="0"/>
            </a:endParaRPr>
          </a:p>
          <a:p>
            <a:pPr marL="457178" lvl="1" indent="0">
              <a:buNone/>
            </a:pPr>
            <a:endParaRPr lang="en-US" sz="1600" dirty="0">
              <a:solidFill>
                <a:schemeClr val="bg1"/>
              </a:solidFill>
              <a:latin typeface="Garamond" panose="02020404030301010803" pitchFamily="18" charset="0"/>
            </a:endParaRPr>
          </a:p>
        </p:txBody>
      </p:sp>
      <p:grpSp>
        <p:nvGrpSpPr>
          <p:cNvPr id="7" name="Group 6"/>
          <p:cNvGrpSpPr/>
          <p:nvPr/>
        </p:nvGrpSpPr>
        <p:grpSpPr>
          <a:xfrm>
            <a:off x="0" y="6205970"/>
            <a:ext cx="9144000" cy="376238"/>
            <a:chOff x="0" y="6205970"/>
            <a:chExt cx="9144000" cy="376238"/>
          </a:xfrm>
        </p:grpSpPr>
        <p:sp>
          <p:nvSpPr>
            <p:cNvPr id="6" name="Rectangle 5">
              <a:extLst>
                <a:ext uri="{FF2B5EF4-FFF2-40B4-BE49-F238E27FC236}">
                  <a16:creationId xmlns:a16="http://schemas.microsoft.com/office/drawing/2014/main" id="{6C6E951B-F879-4460-81E2-8DF6B21B49C5}"/>
                </a:ext>
              </a:extLst>
            </p:cNvPr>
            <p:cNvSpPr/>
            <p:nvPr/>
          </p:nvSpPr>
          <p:spPr>
            <a:xfrm>
              <a:off x="0" y="6205970"/>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4" name="TextBox 3"/>
            <p:cNvSpPr txBox="1"/>
            <p:nvPr/>
          </p:nvSpPr>
          <p:spPr>
            <a:xfrm>
              <a:off x="249366" y="6205970"/>
              <a:ext cx="24670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a:t>
              </a:r>
              <a:r>
                <a:rPr lang="en-US" dirty="0" smtClean="0">
                  <a:solidFill>
                    <a:schemeClr val="bg1"/>
                  </a:solidFill>
                  <a:latin typeface="Garamond" panose="02020404030301010803" pitchFamily="18" charset="0"/>
                </a:rPr>
                <a:t>pages 3-9</a:t>
              </a:r>
              <a:endParaRPr lang="en-US" dirty="0">
                <a:solidFill>
                  <a:schemeClr val="bg1"/>
                </a:solidFill>
                <a:latin typeface="Garamond" panose="02020404030301010803" pitchFamily="18"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225" y="1116711"/>
            <a:ext cx="3340248" cy="4453664"/>
          </a:xfrm>
          <a:prstGeom prst="rect">
            <a:avLst/>
          </a:prstGeom>
        </p:spPr>
      </p:pic>
    </p:spTree>
    <p:extLst>
      <p:ext uri="{BB962C8B-B14F-4D97-AF65-F5344CB8AC3E}">
        <p14:creationId xmlns:p14="http://schemas.microsoft.com/office/powerpoint/2010/main" val="7995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456" y="1032946"/>
            <a:ext cx="1625671" cy="48770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21" y="1319348"/>
            <a:ext cx="1554088" cy="4304212"/>
          </a:xfrm>
          <a:prstGeom prst="rect">
            <a:avLst/>
          </a:prstGeom>
        </p:spPr>
      </p:pic>
      <p:sp>
        <p:nvSpPr>
          <p:cNvPr id="6" name="Rectangle 5"/>
          <p:cNvSpPr/>
          <p:nvPr/>
        </p:nvSpPr>
        <p:spPr>
          <a:xfrm>
            <a:off x="139336" y="298622"/>
            <a:ext cx="4831081" cy="584775"/>
          </a:xfrm>
          <a:prstGeom prst="rect">
            <a:avLst/>
          </a:prstGeom>
        </p:spPr>
        <p:txBody>
          <a:bodyPr wrap="square">
            <a:spAutoFit/>
          </a:bodyPr>
          <a:lstStyle/>
          <a:p>
            <a:r>
              <a:rPr lang="en-US" sz="3200" dirty="0" smtClean="0">
                <a:solidFill>
                  <a:schemeClr val="bg1"/>
                </a:solidFill>
                <a:latin typeface="Garamond" panose="02020404030301010803" pitchFamily="18" charset="0"/>
              </a:rPr>
              <a:t>Clean, Drain, Dry</a:t>
            </a:r>
            <a:endParaRPr lang="en-US" sz="6600" b="0" i="0" dirty="0">
              <a:solidFill>
                <a:schemeClr val="bg1"/>
              </a:solidFill>
              <a:effectLst/>
              <a:latin typeface="Garamond" panose="02020404030301010803" pitchFamily="18" charset="0"/>
            </a:endParaRPr>
          </a:p>
        </p:txBody>
      </p:sp>
      <p:cxnSp>
        <p:nvCxnSpPr>
          <p:cNvPr id="3" name="Straight Arrow Connector 2"/>
          <p:cNvCxnSpPr/>
          <p:nvPr/>
        </p:nvCxnSpPr>
        <p:spPr>
          <a:xfrm>
            <a:off x="2037806" y="3471454"/>
            <a:ext cx="43717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539" y="370468"/>
            <a:ext cx="2811852" cy="44764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640" y="3043474"/>
            <a:ext cx="3053464" cy="236524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640" y="591840"/>
            <a:ext cx="3098418" cy="2060448"/>
          </a:xfrm>
          <a:prstGeom prst="rect">
            <a:avLst/>
          </a:prstGeom>
        </p:spPr>
      </p:pic>
      <p:grpSp>
        <p:nvGrpSpPr>
          <p:cNvPr id="7" name="Group 6"/>
          <p:cNvGrpSpPr/>
          <p:nvPr/>
        </p:nvGrpSpPr>
        <p:grpSpPr>
          <a:xfrm>
            <a:off x="0" y="6205970"/>
            <a:ext cx="9144000" cy="376238"/>
            <a:chOff x="0" y="6205970"/>
            <a:chExt cx="9144000" cy="376238"/>
          </a:xfrm>
        </p:grpSpPr>
        <p:sp>
          <p:nvSpPr>
            <p:cNvPr id="12" name="Rectangle 11">
              <a:extLst>
                <a:ext uri="{FF2B5EF4-FFF2-40B4-BE49-F238E27FC236}">
                  <a16:creationId xmlns:a16="http://schemas.microsoft.com/office/drawing/2014/main" id="{6C6E951B-F879-4460-81E2-8DF6B21B49C5}"/>
                </a:ext>
              </a:extLst>
            </p:cNvPr>
            <p:cNvSpPr/>
            <p:nvPr/>
          </p:nvSpPr>
          <p:spPr>
            <a:xfrm>
              <a:off x="0" y="6205970"/>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13" name="TextBox 12"/>
            <p:cNvSpPr txBox="1"/>
            <p:nvPr/>
          </p:nvSpPr>
          <p:spPr>
            <a:xfrm>
              <a:off x="249366" y="6205970"/>
              <a:ext cx="2696829"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a:t>
              </a:r>
              <a:r>
                <a:rPr lang="en-US" dirty="0" smtClean="0">
                  <a:solidFill>
                    <a:schemeClr val="bg1"/>
                  </a:solidFill>
                  <a:latin typeface="Garamond" panose="02020404030301010803" pitchFamily="18" charset="0"/>
                </a:rPr>
                <a:t>pages 12-15</a:t>
              </a:r>
              <a:endParaRPr lang="en-US" dirty="0">
                <a:solidFill>
                  <a:schemeClr val="bg1"/>
                </a:solidFill>
                <a:latin typeface="Garamond" panose="02020404030301010803" pitchFamily="18" charset="0"/>
              </a:endParaRPr>
            </a:p>
          </p:txBody>
        </p:sp>
      </p:grpSp>
    </p:spTree>
    <p:extLst>
      <p:ext uri="{BB962C8B-B14F-4D97-AF65-F5344CB8AC3E}">
        <p14:creationId xmlns:p14="http://schemas.microsoft.com/office/powerpoint/2010/main" val="426774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16667E-6 7.40741E-7 L -0.49132 -0.00324 " pathEditMode="relative" rAng="0" ptsTypes="AA">
                                      <p:cBhvr>
                                        <p:cTn id="19" dur="2000" fill="hold"/>
                                        <p:tgtEl>
                                          <p:spTgt spid="4"/>
                                        </p:tgtEl>
                                        <p:attrNameLst>
                                          <p:attrName>ppt_x</p:attrName>
                                          <p:attrName>ppt_y</p:attrName>
                                        </p:attrNameLst>
                                      </p:cBhvr>
                                      <p:rCtr x="-24566" y="-162"/>
                                    </p:animMotion>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ramond blu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amond blue" id="{D793F39D-F47E-4CB0-A14E-7AC4583E4720}" vid="{75172580-68E3-47CB-865E-DE96D33853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garamond blue</Template>
  <TotalTime>8677</TotalTime>
  <Words>1010</Words>
  <Application>Microsoft Office PowerPoint</Application>
  <PresentationFormat>On-screen Show (4:3)</PresentationFormat>
  <Paragraphs>106</Paragraphs>
  <Slides>20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Garamond</vt:lpstr>
      <vt:lpstr>Symbol</vt:lpstr>
      <vt:lpstr>Times New Roman</vt:lpstr>
      <vt:lpstr>garamond blue</vt:lpstr>
      <vt:lpstr>Courtesy Boat Inspector</vt:lpstr>
      <vt:lpstr>Why are aquatic invasive species (AIS) a threat to lakes, ponds, rivers and streams?</vt:lpstr>
      <vt:lpstr>PowerPoint Presentation</vt:lpstr>
      <vt:lpstr>Maine AIS Law </vt:lpstr>
      <vt:lpstr>PowerPoint Presentation</vt:lpstr>
      <vt:lpstr>PowerPoint Presentation</vt:lpstr>
      <vt:lpstr>Swollen Bladderwort</vt:lpstr>
      <vt:lpstr>What makes a good inspection?</vt:lpstr>
      <vt:lpstr>PowerPoint Presentation</vt:lpstr>
      <vt:lpstr>PowerPoint Presentation</vt:lpstr>
      <vt:lpstr>PowerPoint Presentation</vt:lpstr>
      <vt:lpstr>PowerPoint Presentation</vt:lpstr>
      <vt:lpstr>PowerPoint Presentation</vt:lpstr>
      <vt:lpstr>Data Collection App</vt:lpstr>
      <vt:lpstr>PowerPoint Presentation</vt:lpstr>
      <vt:lpstr>PowerPoint Presentation</vt:lpstr>
      <vt:lpstr>Inspection form</vt:lpstr>
      <vt:lpstr>Suspicious Plant Found</vt:lpstr>
      <vt:lpstr>PowerPoint Presentation</vt:lpstr>
      <vt:lpstr>Courtesy Boat Inspector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CBI Training</dc:title>
  <dc:creator>Mary</dc:creator>
  <cp:lastModifiedBy>mary jewett</cp:lastModifiedBy>
  <cp:revision>171</cp:revision>
  <dcterms:created xsi:type="dcterms:W3CDTF">2016-02-17T18:40:57Z</dcterms:created>
  <dcterms:modified xsi:type="dcterms:W3CDTF">2024-05-21T13:19:24Z</dcterms:modified>
  <cp:contentStatus/>
</cp:coreProperties>
</file>