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310" r:id="rId2"/>
    <p:sldId id="282" r:id="rId3"/>
    <p:sldId id="333" r:id="rId4"/>
    <p:sldId id="283" r:id="rId5"/>
    <p:sldId id="332" r:id="rId6"/>
    <p:sldId id="334" r:id="rId7"/>
    <p:sldId id="335" r:id="rId8"/>
    <p:sldId id="257" r:id="rId9"/>
    <p:sldId id="314" r:id="rId10"/>
    <p:sldId id="293" r:id="rId11"/>
    <p:sldId id="307" r:id="rId12"/>
    <p:sldId id="308" r:id="rId13"/>
    <p:sldId id="309" r:id="rId14"/>
    <p:sldId id="324" r:id="rId15"/>
    <p:sldId id="312" r:id="rId16"/>
    <p:sldId id="313" r:id="rId17"/>
    <p:sldId id="336" r:id="rId18"/>
    <p:sldId id="337" r:id="rId19"/>
    <p:sldId id="318" r:id="rId20"/>
    <p:sldId id="329" r:id="rId21"/>
    <p:sldId id="326" r:id="rId22"/>
    <p:sldId id="31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99FF"/>
    <a:srgbClr val="3333FF"/>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660"/>
  </p:normalViewPr>
  <p:slideViewPr>
    <p:cSldViewPr snapToGrid="0">
      <p:cViewPr varScale="1">
        <p:scale>
          <a:sx n="82" d="100"/>
          <a:sy n="82" d="100"/>
        </p:scale>
        <p:origin x="1363"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B5108-11E6-4FD8-8B57-6C1DE1D4ED52}" type="datetimeFigureOut">
              <a:rPr lang="en-US" smtClean="0"/>
              <a:t>5/3/2024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A630B-7D3E-454A-B95A-87FA23813B96}" type="slidenum">
              <a:rPr lang="en-US" smtClean="0"/>
              <a:t>‹#›</a:t>
            </a:fld>
            <a:endParaRPr lang="en-US"/>
          </a:p>
        </p:txBody>
      </p:sp>
    </p:spTree>
    <p:extLst>
      <p:ext uri="{BB962C8B-B14F-4D97-AF65-F5344CB8AC3E}">
        <p14:creationId xmlns:p14="http://schemas.microsoft.com/office/powerpoint/2010/main" val="4118642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It is very important for all inspector to have a basic knowledge of the impact </a:t>
            </a:r>
            <a:r>
              <a:rPr lang="en-US" dirty="0" err="1" smtClean="0"/>
              <a:t>invasives</a:t>
            </a:r>
            <a:r>
              <a:rPr lang="en-US" baseline="0" dirty="0" smtClean="0"/>
              <a:t> have on a lake ecosystem.</a:t>
            </a:r>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2</a:t>
            </a:fld>
            <a:endParaRPr lang="en-US"/>
          </a:p>
        </p:txBody>
      </p:sp>
    </p:spTree>
    <p:extLst>
      <p:ext uri="{BB962C8B-B14F-4D97-AF65-F5344CB8AC3E}">
        <p14:creationId xmlns:p14="http://schemas.microsoft.com/office/powerpoint/2010/main" val="951468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Inspectors</a:t>
            </a:r>
            <a:r>
              <a:rPr lang="en-US" baseline="0" dirty="0" smtClean="0"/>
              <a:t> should be aware of the penalties so they can share that information with boaters. Reluctant boaters may be more inclined to welcome inspection and self-inspect if they know the law. </a:t>
            </a:r>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4</a:t>
            </a:fld>
            <a:endParaRPr lang="en-US"/>
          </a:p>
        </p:txBody>
      </p:sp>
    </p:spTree>
    <p:extLst>
      <p:ext uri="{BB962C8B-B14F-4D97-AF65-F5344CB8AC3E}">
        <p14:creationId xmlns:p14="http://schemas.microsoft.com/office/powerpoint/2010/main" val="1897545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January 2021 Map - Notable recent (new) infestations:</a:t>
            </a:r>
          </a:p>
          <a:p>
            <a:r>
              <a:rPr lang="en-US" altLang="en-US" smtClean="0"/>
              <a:t>Kennebec River, 2019 (#11): not 1 but 2 invasive plants- Variable water-milfoil and curly-leaf pondweed.  Surveys and found upstream &amp; downstream of Hinckley ramp</a:t>
            </a:r>
          </a:p>
          <a:p>
            <a:pPr eaLnBrk="1" hangingPunct="1">
              <a:spcBef>
                <a:spcPct val="0"/>
              </a:spcBef>
            </a:pPr>
            <a:r>
              <a:rPr lang="en-US" altLang="en-US" smtClean="0"/>
              <a:t>Cobbossee Lake 2018 &amp; 2020 November (#5): Eurasian water-milfoil and European Frog’s-bit – EWM treated  herb. Discovered in same area (northern end at Lakeside Cabins, in November 2020</a:t>
            </a:r>
          </a:p>
          <a:p>
            <a:r>
              <a:rPr lang="en-US" altLang="en-US" smtClean="0"/>
              <a:t>New 2020:  Androscoggin, VLM , September, north of Wayne ramp.  Scattered; removed October; complete survey planned in 2021</a:t>
            </a:r>
          </a:p>
          <a:p>
            <a:r>
              <a:rPr lang="en-US" altLang="en-US" smtClean="0"/>
              <a:t>Arrowhead (#12)– heavy infestation VLM.  August 2020 Brittle Naiad – very different from VLM.  Problematic b/c breaks apart easily and floats taking tiny seeds with it.</a:t>
            </a:r>
          </a:p>
          <a:p>
            <a:r>
              <a:rPr lang="en-US" altLang="en-US" b="1" smtClean="0"/>
              <a:t>Rapid response and long term management:</a:t>
            </a:r>
          </a:p>
          <a:p>
            <a:r>
              <a:rPr lang="en-US" altLang="en-US" smtClean="0"/>
              <a:t>Pickerel Pd (hydrilla), Salmon Lake (Eurasian water milfoil), Middle Range (variable water milfoil): all removed from the infested list.</a:t>
            </a:r>
          </a:p>
          <a:p>
            <a:r>
              <a:rPr lang="en-US" altLang="en-US" smtClean="0"/>
              <a:t>Recent rapid response: Cobbossee EWM and Milton Three Ponds (Brittle naiad)</a:t>
            </a:r>
          </a:p>
          <a:p>
            <a:r>
              <a:rPr lang="en-US" altLang="en-US" smtClean="0"/>
              <a:t>Meaningful gains in mechanical removal projects run by lake associations.</a:t>
            </a:r>
          </a:p>
          <a:p>
            <a:r>
              <a:rPr lang="en-US" altLang="en-US" smtClean="0"/>
              <a:t>Considering cases where limited herbicides warranted to knock back populations.</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A164149-D4A1-49B3-A532-3D27C9E3652D}" type="slidenum">
              <a:rPr lang="en-US" altLang="en-US" smtClean="0">
                <a:solidFill>
                  <a:srgbClr val="000000"/>
                </a:solidFill>
              </a:rPr>
              <a:pPr/>
              <a:t>5</a:t>
            </a:fld>
            <a:endParaRPr lang="en-US" altLang="en-US" smtClean="0">
              <a:solidFill>
                <a:srgbClr val="000000"/>
              </a:solidFill>
            </a:endParaRPr>
          </a:p>
        </p:txBody>
      </p:sp>
    </p:spTree>
    <p:extLst>
      <p:ext uri="{BB962C8B-B14F-4D97-AF65-F5344CB8AC3E}">
        <p14:creationId xmlns:p14="http://schemas.microsoft.com/office/powerpoint/2010/main" val="53993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January 2021 Map - Notable recent (new) infestations:</a:t>
            </a:r>
          </a:p>
          <a:p>
            <a:r>
              <a:rPr lang="en-US" altLang="en-US" smtClean="0"/>
              <a:t>Kennebec River, 2019 (#11): not 1 but 2 invasive plants- Variable water-milfoil and curly-leaf pondweed.  Surveys and found upstream &amp; downstream of Hinckley ramp</a:t>
            </a:r>
          </a:p>
          <a:p>
            <a:pPr eaLnBrk="1" hangingPunct="1">
              <a:spcBef>
                <a:spcPct val="0"/>
              </a:spcBef>
            </a:pPr>
            <a:r>
              <a:rPr lang="en-US" altLang="en-US" smtClean="0"/>
              <a:t>Cobbossee Lake 2018 &amp; 2020 November (#5): Eurasian water-milfoil and European Frog’s-bit – EWM treated  herb. Discovered in same area (northern end at Lakeside Cabins, in November 2020</a:t>
            </a:r>
          </a:p>
          <a:p>
            <a:r>
              <a:rPr lang="en-US" altLang="en-US" smtClean="0"/>
              <a:t>New 2020:  Androscoggin, VLM , September, north of Wayne ramp.  Scattered; removed October; complete survey planned in 2021</a:t>
            </a:r>
          </a:p>
          <a:p>
            <a:r>
              <a:rPr lang="en-US" altLang="en-US" smtClean="0"/>
              <a:t>Arrowhead (#12)– heavy infestation VLM.  August 2020 Brittle Naiad – very different from VLM.  Problematic b/c breaks apart easily and floats taking tiny seeds with it.</a:t>
            </a:r>
          </a:p>
          <a:p>
            <a:r>
              <a:rPr lang="en-US" altLang="en-US" b="1" smtClean="0"/>
              <a:t>Rapid response and long term management:</a:t>
            </a:r>
          </a:p>
          <a:p>
            <a:r>
              <a:rPr lang="en-US" altLang="en-US" smtClean="0"/>
              <a:t>Pickerel Pd (hydrilla), Salmon Lake (Eurasian water milfoil), Middle Range (variable water milfoil): all removed from the infested list.</a:t>
            </a:r>
          </a:p>
          <a:p>
            <a:r>
              <a:rPr lang="en-US" altLang="en-US" smtClean="0"/>
              <a:t>Recent rapid response: Cobbossee EWM and Milton Three Ponds (Brittle naiad)</a:t>
            </a:r>
          </a:p>
          <a:p>
            <a:r>
              <a:rPr lang="en-US" altLang="en-US" smtClean="0"/>
              <a:t>Meaningful gains in mechanical removal projects run by lake associations.</a:t>
            </a:r>
          </a:p>
          <a:p>
            <a:r>
              <a:rPr lang="en-US" altLang="en-US" smtClean="0"/>
              <a:t>Considering cases where limited herbicides warranted to knock back populations.</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A164149-D4A1-49B3-A532-3D27C9E3652D}" type="slidenum">
              <a:rPr lang="en-US" altLang="en-US" smtClean="0">
                <a:solidFill>
                  <a:srgbClr val="000000"/>
                </a:solidFill>
              </a:rPr>
              <a:pPr/>
              <a:t>6</a:t>
            </a:fld>
            <a:endParaRPr lang="en-US" altLang="en-US" smtClean="0">
              <a:solidFill>
                <a:srgbClr val="000000"/>
              </a:solidFill>
            </a:endParaRPr>
          </a:p>
        </p:txBody>
      </p:sp>
    </p:spTree>
    <p:extLst>
      <p:ext uri="{BB962C8B-B14F-4D97-AF65-F5344CB8AC3E}">
        <p14:creationId xmlns:p14="http://schemas.microsoft.com/office/powerpoint/2010/main" val="2004326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smtClean="0"/>
              <a:t>January 2021 Map - Notable recent (new) infestations:</a:t>
            </a:r>
          </a:p>
          <a:p>
            <a:r>
              <a:rPr lang="en-US" altLang="en-US" smtClean="0"/>
              <a:t>Kennebec River, 2019 (#11): not 1 but 2 invasive plants- Variable water-milfoil and curly-leaf pondweed.  Surveys and found upstream &amp; downstream of Hinckley ramp</a:t>
            </a:r>
          </a:p>
          <a:p>
            <a:pPr eaLnBrk="1" hangingPunct="1">
              <a:spcBef>
                <a:spcPct val="0"/>
              </a:spcBef>
            </a:pPr>
            <a:r>
              <a:rPr lang="en-US" altLang="en-US" smtClean="0"/>
              <a:t>Cobbossee Lake 2018 &amp; 2020 November (#5): Eurasian water-milfoil and European Frog’s-bit – EWM treated  herb. Discovered in same area (northern end at Lakeside Cabins, in November 2020</a:t>
            </a:r>
          </a:p>
          <a:p>
            <a:r>
              <a:rPr lang="en-US" altLang="en-US" smtClean="0"/>
              <a:t>New 2020:  Androscoggin, VLM , September, north of Wayne ramp.  Scattered; removed October; complete survey planned in 2021</a:t>
            </a:r>
          </a:p>
          <a:p>
            <a:r>
              <a:rPr lang="en-US" altLang="en-US" smtClean="0"/>
              <a:t>Arrowhead (#12)– heavy infestation VLM.  August 2020 Brittle Naiad – very different from VLM.  Problematic b/c breaks apart easily and floats taking tiny seeds with it.</a:t>
            </a:r>
          </a:p>
          <a:p>
            <a:r>
              <a:rPr lang="en-US" altLang="en-US" b="1" smtClean="0"/>
              <a:t>Rapid response and long term management:</a:t>
            </a:r>
          </a:p>
          <a:p>
            <a:r>
              <a:rPr lang="en-US" altLang="en-US" smtClean="0"/>
              <a:t>Pickerel Pd (hydrilla), Salmon Lake (Eurasian water milfoil), Middle Range (variable water milfoil): all removed from the infested list.</a:t>
            </a:r>
          </a:p>
          <a:p>
            <a:r>
              <a:rPr lang="en-US" altLang="en-US" smtClean="0"/>
              <a:t>Recent rapid response: Cobbossee EWM and Milton Three Ponds (Brittle naiad)</a:t>
            </a:r>
          </a:p>
          <a:p>
            <a:r>
              <a:rPr lang="en-US" altLang="en-US" smtClean="0"/>
              <a:t>Meaningful gains in mechanical removal projects run by lake associations.</a:t>
            </a:r>
          </a:p>
          <a:p>
            <a:r>
              <a:rPr lang="en-US" altLang="en-US" smtClean="0"/>
              <a:t>Considering cases where limited herbicides warranted to knock back populations.</a:t>
            </a: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A164149-D4A1-49B3-A532-3D27C9E3652D}" type="slidenum">
              <a:rPr lang="en-US" altLang="en-US" smtClean="0">
                <a:solidFill>
                  <a:srgbClr val="000000"/>
                </a:solidFill>
              </a:rPr>
              <a:pPr/>
              <a:t>7</a:t>
            </a:fld>
            <a:endParaRPr lang="en-US" altLang="en-US" smtClean="0">
              <a:solidFill>
                <a:srgbClr val="000000"/>
              </a:solidFill>
            </a:endParaRPr>
          </a:p>
        </p:txBody>
      </p:sp>
    </p:spTree>
    <p:extLst>
      <p:ext uri="{BB962C8B-B14F-4D97-AF65-F5344CB8AC3E}">
        <p14:creationId xmlns:p14="http://schemas.microsoft.com/office/powerpoint/2010/main" val="169680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8</a:t>
            </a:fld>
            <a:endParaRPr lang="en-US"/>
          </a:p>
        </p:txBody>
      </p:sp>
    </p:spTree>
    <p:extLst>
      <p:ext uri="{BB962C8B-B14F-4D97-AF65-F5344CB8AC3E}">
        <p14:creationId xmlns:p14="http://schemas.microsoft.com/office/powerpoint/2010/main" val="2750744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program first</a:t>
            </a:r>
            <a:r>
              <a:rPr lang="en-US" baseline="0" dirty="0" smtClean="0"/>
              <a:t> started the focus was on removing plants, as the milfoil law states. In recent years we have started focusing on also draining and drying boats, to reduce the risk of small bodied organisms, like spiny water flea, fishhook flea, and zebra mussels (pictured).</a:t>
            </a:r>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9</a:t>
            </a:fld>
            <a:endParaRPr lang="en-US"/>
          </a:p>
        </p:txBody>
      </p:sp>
    </p:spTree>
    <p:extLst>
      <p:ext uri="{BB962C8B-B14F-4D97-AF65-F5344CB8AC3E}">
        <p14:creationId xmlns:p14="http://schemas.microsoft.com/office/powerpoint/2010/main" val="1805693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Zebra</a:t>
            </a:r>
            <a:r>
              <a:rPr lang="en-US" baseline="0" dirty="0" smtClean="0"/>
              <a:t> mussels are found in many states around the country, and are thought to originate in the Great Lakes. They are native to Eurasia. These mussels grow tightly together and can clog pipes and cover surfaces, like boats, beaches etc. Their larvae, called </a:t>
            </a:r>
            <a:r>
              <a:rPr lang="en-US" baseline="0" dirty="0" err="1" smtClean="0"/>
              <a:t>veligers</a:t>
            </a:r>
            <a:r>
              <a:rPr lang="en-US" baseline="0" dirty="0" smtClean="0"/>
              <a:t> (last photo) are microscopic and can survive in standing water for long periods of time. This is why it is so important to drain water from boats.</a:t>
            </a:r>
            <a:endParaRPr lang="en-US" dirty="0"/>
          </a:p>
        </p:txBody>
      </p:sp>
      <p:sp>
        <p:nvSpPr>
          <p:cNvPr id="4" name="Slide Number Placeholder 3"/>
          <p:cNvSpPr>
            <a:spLocks noGrp="1"/>
          </p:cNvSpPr>
          <p:nvPr>
            <p:ph type="sldNum" sz="quarter" idx="10"/>
          </p:nvPr>
        </p:nvSpPr>
        <p:spPr/>
        <p:txBody>
          <a:bodyPr/>
          <a:lstStyle/>
          <a:p>
            <a:fld id="{94DA630B-7D3E-454A-B95A-87FA23813B96}" type="slidenum">
              <a:rPr lang="en-US" smtClean="0"/>
              <a:t>10</a:t>
            </a:fld>
            <a:endParaRPr lang="en-US"/>
          </a:p>
        </p:txBody>
      </p:sp>
    </p:spTree>
    <p:extLst>
      <p:ext uri="{BB962C8B-B14F-4D97-AF65-F5344CB8AC3E}">
        <p14:creationId xmlns:p14="http://schemas.microsoft.com/office/powerpoint/2010/main" val="3521891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4"/>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848F10-FCC5-414A-A366-307D824F2ACE}"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629207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848F10-FCC5-414A-A366-307D824F2ACE}"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1370765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7"/>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7"/>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848F10-FCC5-414A-A366-307D824F2ACE}"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2860348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848F10-FCC5-414A-A366-307D824F2ACE}"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1759635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90" y="4589466"/>
            <a:ext cx="7886700" cy="1500187"/>
          </a:xfrm>
        </p:spPr>
        <p:txBody>
          <a:bodyPr/>
          <a:lstStyle>
            <a:lvl1pPr marL="0" indent="0">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848F10-FCC5-414A-A366-307D824F2ACE}"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293349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1"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848F10-FCC5-414A-A366-307D824F2ACE}"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428167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4"/>
            <a:ext cx="3868340"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3" y="1681164"/>
            <a:ext cx="3887391"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3"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848F10-FCC5-414A-A366-307D824F2ACE}"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472766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848F10-FCC5-414A-A366-307D824F2ACE}"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2213042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848F10-FCC5-414A-A366-307D824F2ACE}"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223437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3" y="987428"/>
            <a:ext cx="462915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848F10-FCC5-414A-A366-307D824F2ACE}"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469674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9"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3" y="987428"/>
            <a:ext cx="4629151" cy="4873625"/>
          </a:xfrm>
        </p:spPr>
        <p:txBody>
          <a:bodyPr anchor="t"/>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9"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848F10-FCC5-414A-A366-307D824F2ACE}"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DFFB09-CA7D-4362-8C66-07F3E3DE704F}" type="slidenum">
              <a:rPr lang="en-US" smtClean="0"/>
              <a:t>‹#›</a:t>
            </a:fld>
            <a:endParaRPr lang="en-US"/>
          </a:p>
        </p:txBody>
      </p:sp>
    </p:spTree>
    <p:extLst>
      <p:ext uri="{BB962C8B-B14F-4D97-AF65-F5344CB8AC3E}">
        <p14:creationId xmlns:p14="http://schemas.microsoft.com/office/powerpoint/2010/main" val="2468144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F559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1"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848F10-FCC5-414A-A366-307D824F2ACE}" type="datetimeFigureOut">
              <a:rPr lang="en-US" smtClean="0"/>
              <a:t>5/3/2024</a:t>
            </a:fld>
            <a:endParaRPr lang="en-US"/>
          </a:p>
        </p:txBody>
      </p:sp>
      <p:sp>
        <p:nvSpPr>
          <p:cNvPr id="5" name="Footer Placeholder 4"/>
          <p:cNvSpPr>
            <a:spLocks noGrp="1"/>
          </p:cNvSpPr>
          <p:nvPr>
            <p:ph type="ftr" sz="quarter" idx="3"/>
          </p:nvPr>
        </p:nvSpPr>
        <p:spPr>
          <a:xfrm>
            <a:off x="3028951"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FFB09-CA7D-4362-8C66-07F3E3DE704F}" type="slidenum">
              <a:rPr lang="en-US" smtClean="0"/>
              <a:t>‹#›</a:t>
            </a:fld>
            <a:endParaRPr lang="en-US"/>
          </a:p>
        </p:txBody>
      </p:sp>
    </p:spTree>
    <p:extLst>
      <p:ext uri="{BB962C8B-B14F-4D97-AF65-F5344CB8AC3E}">
        <p14:creationId xmlns:p14="http://schemas.microsoft.com/office/powerpoint/2010/main" val="14409995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pn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41426"/>
            <a:ext cx="9144000" cy="1982787"/>
          </a:xfrm>
        </p:spPr>
        <p:txBody>
          <a:bodyPr>
            <a:normAutofit/>
          </a:bodyPr>
          <a:lstStyle/>
          <a:p>
            <a:r>
              <a:rPr lang="en-US" sz="6600" dirty="0">
                <a:solidFill>
                  <a:schemeClr val="bg1"/>
                </a:solidFill>
                <a:latin typeface="Garamond" panose="02020404030301010803" pitchFamily="18" charset="0"/>
              </a:rPr>
              <a:t>Courtesy Boat </a:t>
            </a:r>
            <a:r>
              <a:rPr lang="en-US" sz="6600" dirty="0" smtClean="0">
                <a:solidFill>
                  <a:schemeClr val="bg1"/>
                </a:solidFill>
                <a:latin typeface="Garamond" panose="02020404030301010803" pitchFamily="18" charset="0"/>
              </a:rPr>
              <a:t>Inspector</a:t>
            </a:r>
            <a:endParaRPr lang="en-US" sz="6600" dirty="0">
              <a:solidFill>
                <a:schemeClr val="bg1"/>
              </a:solidFill>
              <a:latin typeface="Garamond" panose="02020404030301010803" pitchFamily="18" charset="0"/>
            </a:endParaRPr>
          </a:p>
        </p:txBody>
      </p:sp>
      <p:sp>
        <p:nvSpPr>
          <p:cNvPr id="3" name="Subtitle 2"/>
          <p:cNvSpPr>
            <a:spLocks noGrp="1"/>
          </p:cNvSpPr>
          <p:nvPr>
            <p:ph type="subTitle" idx="1"/>
          </p:nvPr>
        </p:nvSpPr>
        <p:spPr>
          <a:xfrm>
            <a:off x="0" y="3354388"/>
            <a:ext cx="9144000" cy="722312"/>
          </a:xfrm>
        </p:spPr>
        <p:txBody>
          <a:bodyPr>
            <a:normAutofit/>
          </a:bodyPr>
          <a:lstStyle/>
          <a:p>
            <a:r>
              <a:rPr lang="en-US" sz="4000" dirty="0" smtClean="0">
                <a:solidFill>
                  <a:schemeClr val="bg1"/>
                </a:solidFill>
                <a:latin typeface="Garamond" panose="02020404030301010803" pitchFamily="18" charset="0"/>
              </a:rPr>
              <a:t>Coordinator Training</a:t>
            </a:r>
            <a:endParaRPr lang="en-US" sz="4000" dirty="0">
              <a:solidFill>
                <a:schemeClr val="bg1"/>
              </a:solidFill>
              <a:latin typeface="Garamond" panose="02020404030301010803"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4457" y="46039"/>
            <a:ext cx="2158304" cy="2390775"/>
          </a:xfrm>
          <a:prstGeom prst="rect">
            <a:avLst/>
          </a:prstGeom>
        </p:spPr>
      </p:pic>
      <p:sp>
        <p:nvSpPr>
          <p:cNvPr id="7" name="Subtitle 2"/>
          <p:cNvSpPr txBox="1">
            <a:spLocks/>
          </p:cNvSpPr>
          <p:nvPr/>
        </p:nvSpPr>
        <p:spPr>
          <a:xfrm>
            <a:off x="-673076" y="4466020"/>
            <a:ext cx="9144000" cy="722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bg1"/>
                </a:solidFill>
                <a:latin typeface="Garamond" panose="02020404030301010803" pitchFamily="18" charset="0"/>
              </a:rPr>
              <a:t>Mary Jewett – Lakes Environmental Association</a:t>
            </a:r>
            <a:endParaRPr lang="en-US" dirty="0">
              <a:solidFill>
                <a:schemeClr val="bg1"/>
              </a:solidFill>
              <a:latin typeface="Garamond" panose="02020404030301010803" pitchFamily="18" charset="0"/>
            </a:endParaRPr>
          </a:p>
        </p:txBody>
      </p:sp>
      <p:pic>
        <p:nvPicPr>
          <p:cNvPr id="8"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29" y="5187220"/>
            <a:ext cx="1072716" cy="105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154545" y="5484564"/>
            <a:ext cx="8137236" cy="461665"/>
          </a:xfrm>
          <a:prstGeom prst="rect">
            <a:avLst/>
          </a:prstGeom>
        </p:spPr>
        <p:txBody>
          <a:bodyPr wrap="square">
            <a:spAutoFit/>
          </a:bodyPr>
          <a:lstStyle/>
          <a:p>
            <a:pPr eaLnBrk="1" hangingPunct="1">
              <a:defRPr/>
            </a:pPr>
            <a:r>
              <a:rPr lang="en-US" altLang="en-US" sz="2400" dirty="0" smtClean="0">
                <a:solidFill>
                  <a:schemeClr val="bg1"/>
                </a:solidFill>
                <a:latin typeface="Garamond" panose="02020404030301010803" pitchFamily="18" charset="0"/>
              </a:rPr>
              <a:t>Chris Reily- Maine </a:t>
            </a:r>
            <a:r>
              <a:rPr lang="en-US" altLang="en-US" sz="2400" dirty="0">
                <a:solidFill>
                  <a:schemeClr val="bg1"/>
                </a:solidFill>
                <a:latin typeface="Garamond" panose="02020404030301010803" pitchFamily="18" charset="0"/>
              </a:rPr>
              <a:t>Department of Environmental Protection</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1626" y="3971779"/>
            <a:ext cx="1265755" cy="1265755"/>
          </a:xfrm>
          <a:prstGeom prst="rect">
            <a:avLst/>
          </a:prstGeom>
        </p:spPr>
      </p:pic>
    </p:spTree>
    <p:extLst>
      <p:ext uri="{BB962C8B-B14F-4D97-AF65-F5344CB8AC3E}">
        <p14:creationId xmlns:p14="http://schemas.microsoft.com/office/powerpoint/2010/main" val="1277514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7"/>
          <p:cNvSpPr>
            <a:spLocks noChangeArrowheads="1"/>
          </p:cNvSpPr>
          <p:nvPr/>
        </p:nvSpPr>
        <p:spPr bwMode="auto">
          <a:xfrm>
            <a:off x="1400175" y="209550"/>
            <a:ext cx="63436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solidFill>
                  <a:schemeClr val="bg1"/>
                </a:solidFill>
                <a:latin typeface="Garamond" panose="02020404030301010803" pitchFamily="18" charset="0"/>
              </a:rPr>
              <a:t>Zebra </a:t>
            </a:r>
            <a:r>
              <a:rPr lang="en-US" altLang="en-US" dirty="0" smtClean="0">
                <a:solidFill>
                  <a:schemeClr val="bg1"/>
                </a:solidFill>
                <a:latin typeface="Garamond" panose="02020404030301010803" pitchFamily="18" charset="0"/>
              </a:rPr>
              <a:t>Mussels</a:t>
            </a:r>
            <a:endParaRPr lang="en-US" altLang="en-US" b="1" dirty="0">
              <a:solidFill>
                <a:schemeClr val="bg1"/>
              </a:solidFill>
              <a:latin typeface="Garamond" panose="02020404030301010803" pitchFamily="18" charset="0"/>
            </a:endParaRPr>
          </a:p>
        </p:txBody>
      </p:sp>
      <p:grpSp>
        <p:nvGrpSpPr>
          <p:cNvPr id="33799" name="Group 4"/>
          <p:cNvGrpSpPr>
            <a:grpSpLocks/>
          </p:cNvGrpSpPr>
          <p:nvPr/>
        </p:nvGrpSpPr>
        <p:grpSpPr bwMode="auto">
          <a:xfrm>
            <a:off x="1120988" y="1119146"/>
            <a:ext cx="7162800" cy="3733800"/>
            <a:chOff x="1048197" y="1022621"/>
            <a:chExt cx="7162801" cy="3733800"/>
          </a:xfrm>
        </p:grpSpPr>
        <p:pic>
          <p:nvPicPr>
            <p:cNvPr id="33801" name="Picture 3"/>
            <p:cNvPicPr>
              <a:picLocks noChangeAspect="1" noChangeArrowheads="1"/>
            </p:cNvPicPr>
            <p:nvPr/>
          </p:nvPicPr>
          <p:blipFill>
            <a:blip r:embed="rId3">
              <a:extLst>
                <a:ext uri="{28A0092B-C50C-407E-A947-70E740481C1C}">
                  <a14:useLocalDpi xmlns:a14="http://schemas.microsoft.com/office/drawing/2010/main" val="0"/>
                </a:ext>
              </a:extLst>
            </a:blip>
            <a:srcRect l="4825" t="13301" r="4463" b="5231"/>
            <a:stretch>
              <a:fillRect/>
            </a:stretch>
          </p:blipFill>
          <p:spPr bwMode="auto">
            <a:xfrm>
              <a:off x="1048197" y="1022621"/>
              <a:ext cx="7162801"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Box 1"/>
            <p:cNvSpPr txBox="1">
              <a:spLocks noChangeArrowheads="1"/>
            </p:cNvSpPr>
            <p:nvPr/>
          </p:nvSpPr>
          <p:spPr bwMode="auto">
            <a:xfrm>
              <a:off x="1219200" y="4380580"/>
              <a:ext cx="5535233" cy="307777"/>
            </a:xfrm>
            <a:prstGeom prst="rect">
              <a:avLst/>
            </a:prstGeom>
            <a:solidFill>
              <a:schemeClr val="bg1">
                <a:alpha val="6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latin typeface="Arial" panose="020B0604020202020204" pitchFamily="34" charset="0"/>
                </a:rPr>
                <a:t>A rod and reel submerged for one month in an infested Kansas lake</a:t>
              </a:r>
            </a:p>
          </p:txBody>
        </p:sp>
        <p:sp>
          <p:nvSpPr>
            <p:cNvPr id="33803" name="TextBox 2"/>
            <p:cNvSpPr txBox="1">
              <a:spLocks noChangeArrowheads="1"/>
            </p:cNvSpPr>
            <p:nvPr/>
          </p:nvSpPr>
          <p:spPr bwMode="auto">
            <a:xfrm>
              <a:off x="6461378" y="1122461"/>
              <a:ext cx="17459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chemeClr val="bg1"/>
                  </a:solidFill>
                  <a:latin typeface="Arial" panose="020B0604020202020204" pitchFamily="34" charset="0"/>
                </a:rPr>
                <a:t>Photo: Marc Murrell</a:t>
              </a:r>
            </a:p>
          </p:txBody>
        </p:sp>
      </p:gr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469" y="403948"/>
            <a:ext cx="8815061" cy="6219529"/>
          </a:xfrm>
          <a:prstGeom prst="rect">
            <a:avLst/>
          </a:prstGeom>
        </p:spPr>
      </p:pic>
      <p:pic>
        <p:nvPicPr>
          <p:cNvPr id="3" name="Picture 2"/>
          <p:cNvPicPr>
            <a:picLocks noChangeAspect="1"/>
          </p:cNvPicPr>
          <p:nvPr/>
        </p:nvPicPr>
        <p:blipFill rotWithShape="1">
          <a:blip r:embed="rId5"/>
          <a:srcRect l="50000" t="5547" r="1101" b="23987"/>
          <a:stretch/>
        </p:blipFill>
        <p:spPr>
          <a:xfrm>
            <a:off x="1940766" y="0"/>
            <a:ext cx="5673013" cy="6858000"/>
          </a:xfrm>
          <a:prstGeom prst="rect">
            <a:avLst/>
          </a:prstGeom>
        </p:spPr>
      </p:pic>
      <p:sp>
        <p:nvSpPr>
          <p:cNvPr id="2" name="Oval 1"/>
          <p:cNvSpPr/>
          <p:nvPr/>
        </p:nvSpPr>
        <p:spPr>
          <a:xfrm>
            <a:off x="5758384" y="403948"/>
            <a:ext cx="123556" cy="11955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flipH="1" flipV="1">
            <a:off x="3313764" y="4569629"/>
            <a:ext cx="152400" cy="122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313764" y="4224375"/>
            <a:ext cx="1683218" cy="369332"/>
          </a:xfrm>
          <a:prstGeom prst="rect">
            <a:avLst/>
          </a:prstGeom>
          <a:noFill/>
        </p:spPr>
        <p:txBody>
          <a:bodyPr wrap="none" rtlCol="0">
            <a:spAutoFit/>
          </a:bodyPr>
          <a:lstStyle/>
          <a:p>
            <a:r>
              <a:rPr lang="en-US" dirty="0" smtClean="0"/>
              <a:t>Spiny water flea</a:t>
            </a:r>
            <a:endParaRPr lang="en-US" dirty="0"/>
          </a:p>
        </p:txBody>
      </p:sp>
      <p:sp>
        <p:nvSpPr>
          <p:cNvPr id="12" name="TextBox 11"/>
          <p:cNvSpPr txBox="1"/>
          <p:nvPr/>
        </p:nvSpPr>
        <p:spPr>
          <a:xfrm>
            <a:off x="5284021" y="482535"/>
            <a:ext cx="1508555" cy="369332"/>
          </a:xfrm>
          <a:prstGeom prst="rect">
            <a:avLst/>
          </a:prstGeom>
          <a:noFill/>
        </p:spPr>
        <p:txBody>
          <a:bodyPr wrap="none" rtlCol="0">
            <a:spAutoFit/>
          </a:bodyPr>
          <a:lstStyle/>
          <a:p>
            <a:r>
              <a:rPr lang="en-US" dirty="0" smtClean="0"/>
              <a:t>Zebra mussels</a:t>
            </a:r>
            <a:endParaRPr lang="en-US" dirty="0"/>
          </a:p>
        </p:txBody>
      </p:sp>
    </p:spTree>
    <p:extLst>
      <p:ext uri="{BB962C8B-B14F-4D97-AF65-F5344CB8AC3E}">
        <p14:creationId xmlns:p14="http://schemas.microsoft.com/office/powerpoint/2010/main" val="221824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3799"/>
                                        </p:tgtEl>
                                      </p:cBhvr>
                                    </p:animEffect>
                                    <p:set>
                                      <p:cBhvr>
                                        <p:cTn id="23" dur="1" fill="hold">
                                          <p:stCondLst>
                                            <p:cond delay="499"/>
                                          </p:stCondLst>
                                        </p:cTn>
                                        <p:tgtEl>
                                          <p:spTgt spid="3379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4"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4" name="Picture 1"/>
          <p:cNvPicPr>
            <a:picLocks noChangeAspect="1"/>
          </p:cNvPicPr>
          <p:nvPr/>
        </p:nvPicPr>
        <p:blipFill>
          <a:blip r:embed="rId2">
            <a:extLst>
              <a:ext uri="{28A0092B-C50C-407E-A947-70E740481C1C}">
                <a14:useLocalDpi xmlns:a14="http://schemas.microsoft.com/office/drawing/2010/main" val="0"/>
              </a:ext>
            </a:extLst>
          </a:blip>
          <a:srcRect l="11667" r="11667"/>
          <a:stretch>
            <a:fillRect/>
          </a:stretch>
        </p:blipFill>
        <p:spPr bwMode="auto">
          <a:xfrm>
            <a:off x="0" y="8382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Box 1"/>
          <p:cNvSpPr txBox="1">
            <a:spLocks noChangeArrowheads="1"/>
          </p:cNvSpPr>
          <p:nvPr/>
        </p:nvSpPr>
        <p:spPr bwMode="auto">
          <a:xfrm>
            <a:off x="0" y="6081713"/>
            <a:ext cx="4422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chemeClr val="bg1"/>
                </a:solidFill>
                <a:latin typeface="Garamond" panose="02020404030301010803" pitchFamily="18" charset="0"/>
              </a:rPr>
              <a:t>Graphic: Aquatic Nuisance Species Task Force</a:t>
            </a:r>
          </a:p>
        </p:txBody>
      </p:sp>
    </p:spTree>
    <p:extLst>
      <p:ext uri="{BB962C8B-B14F-4D97-AF65-F5344CB8AC3E}">
        <p14:creationId xmlns:p14="http://schemas.microsoft.com/office/powerpoint/2010/main" val="1930649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3"/>
          <p:cNvPicPr>
            <a:picLocks noChangeAspect="1"/>
          </p:cNvPicPr>
          <p:nvPr/>
        </p:nvPicPr>
        <p:blipFill>
          <a:blip r:embed="rId2">
            <a:extLst>
              <a:ext uri="{28A0092B-C50C-407E-A947-70E740481C1C}">
                <a14:useLocalDpi xmlns:a14="http://schemas.microsoft.com/office/drawing/2010/main" val="0"/>
              </a:ext>
            </a:extLst>
          </a:blip>
          <a:srcRect l="6467" r="8142"/>
          <a:stretch>
            <a:fillRect/>
          </a:stretch>
        </p:blipFill>
        <p:spPr bwMode="auto">
          <a:xfrm>
            <a:off x="0" y="363538"/>
            <a:ext cx="912177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Box 4"/>
          <p:cNvSpPr txBox="1">
            <a:spLocks noChangeArrowheads="1"/>
          </p:cNvSpPr>
          <p:nvPr/>
        </p:nvSpPr>
        <p:spPr bwMode="auto">
          <a:xfrm>
            <a:off x="0" y="6358804"/>
            <a:ext cx="4422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chemeClr val="bg1"/>
                </a:solidFill>
                <a:latin typeface="Garamond" panose="02020404030301010803" pitchFamily="18" charset="0"/>
              </a:rPr>
              <a:t>Graphic: Aquatic Nuisance Species Task Force</a:t>
            </a:r>
          </a:p>
        </p:txBody>
      </p:sp>
    </p:spTree>
    <p:extLst>
      <p:ext uri="{BB962C8B-B14F-4D97-AF65-F5344CB8AC3E}">
        <p14:creationId xmlns:p14="http://schemas.microsoft.com/office/powerpoint/2010/main" val="13087363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2"/>
          <p:cNvPicPr>
            <a:picLocks noChangeAspect="1"/>
          </p:cNvPicPr>
          <p:nvPr/>
        </p:nvPicPr>
        <p:blipFill>
          <a:blip r:embed="rId2">
            <a:extLst>
              <a:ext uri="{28A0092B-C50C-407E-A947-70E740481C1C}">
                <a14:useLocalDpi xmlns:a14="http://schemas.microsoft.com/office/drawing/2010/main" val="0"/>
              </a:ext>
            </a:extLst>
          </a:blip>
          <a:srcRect l="4999" r="15001"/>
          <a:stretch>
            <a:fillRect/>
          </a:stretch>
        </p:blipFill>
        <p:spPr bwMode="auto">
          <a:xfrm>
            <a:off x="102754" y="944418"/>
            <a:ext cx="89027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Box 4"/>
          <p:cNvSpPr txBox="1">
            <a:spLocks noChangeArrowheads="1"/>
          </p:cNvSpPr>
          <p:nvPr/>
        </p:nvSpPr>
        <p:spPr bwMode="auto">
          <a:xfrm>
            <a:off x="0" y="6081713"/>
            <a:ext cx="4422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chemeClr val="bg1"/>
                </a:solidFill>
                <a:latin typeface="Garamond" panose="02020404030301010803" pitchFamily="18" charset="0"/>
              </a:rPr>
              <a:t>Graphic: Aquatic Nuisance Species Task Force</a:t>
            </a:r>
          </a:p>
        </p:txBody>
      </p:sp>
    </p:spTree>
    <p:extLst>
      <p:ext uri="{BB962C8B-B14F-4D97-AF65-F5344CB8AC3E}">
        <p14:creationId xmlns:p14="http://schemas.microsoft.com/office/powerpoint/2010/main" val="1701181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 name="Straight Connector 8"/>
          <p:cNvCxnSpPr/>
          <p:nvPr/>
        </p:nvCxnSpPr>
        <p:spPr>
          <a:xfrm flipV="1">
            <a:off x="0" y="0"/>
            <a:ext cx="9144000" cy="685800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090" y="6227514"/>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2001</a:t>
            </a:r>
            <a:endParaRPr lang="en-US" sz="1400" dirty="0">
              <a:solidFill>
                <a:schemeClr val="bg1"/>
              </a:solidFill>
              <a:latin typeface="Garamond" panose="02020404030301010803" pitchFamily="18" charset="0"/>
            </a:endParaRPr>
          </a:p>
        </p:txBody>
      </p:sp>
      <p:sp>
        <p:nvSpPr>
          <p:cNvPr id="13" name="TextBox 12"/>
          <p:cNvSpPr txBox="1"/>
          <p:nvPr/>
        </p:nvSpPr>
        <p:spPr>
          <a:xfrm>
            <a:off x="544216" y="6381403"/>
            <a:ext cx="3101362"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Eurasian Milfoil from New York (Crystal)</a:t>
            </a:r>
            <a:endParaRPr lang="en-US" sz="1400" dirty="0">
              <a:solidFill>
                <a:schemeClr val="bg1"/>
              </a:solidFill>
              <a:latin typeface="Garamond" panose="02020404030301010803" pitchFamily="18" charset="0"/>
            </a:endParaRPr>
          </a:p>
        </p:txBody>
      </p:sp>
      <p:sp>
        <p:nvSpPr>
          <p:cNvPr id="16" name="TextBox 15"/>
          <p:cNvSpPr txBox="1"/>
          <p:nvPr/>
        </p:nvSpPr>
        <p:spPr>
          <a:xfrm>
            <a:off x="425504" y="5919736"/>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2004</a:t>
            </a:r>
            <a:endParaRPr lang="en-US" sz="1400" dirty="0">
              <a:solidFill>
                <a:schemeClr val="bg1"/>
              </a:solidFill>
              <a:latin typeface="Garamond" panose="02020404030301010803" pitchFamily="18" charset="0"/>
            </a:endParaRPr>
          </a:p>
        </p:txBody>
      </p:sp>
      <p:sp>
        <p:nvSpPr>
          <p:cNvPr id="17" name="TextBox 16"/>
          <p:cNvSpPr txBox="1"/>
          <p:nvPr/>
        </p:nvSpPr>
        <p:spPr>
          <a:xfrm>
            <a:off x="930073" y="6024143"/>
            <a:ext cx="2311787"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Curly-leaf pondweed (Sebago)</a:t>
            </a:r>
            <a:endParaRPr lang="en-US" sz="1400" dirty="0">
              <a:solidFill>
                <a:schemeClr val="bg1"/>
              </a:solidFill>
              <a:latin typeface="Garamond" panose="02020404030301010803" pitchFamily="18" charset="0"/>
            </a:endParaRPr>
          </a:p>
        </p:txBody>
      </p:sp>
      <p:sp>
        <p:nvSpPr>
          <p:cNvPr id="10" name="TextBox 9"/>
          <p:cNvSpPr txBox="1"/>
          <p:nvPr/>
        </p:nvSpPr>
        <p:spPr>
          <a:xfrm>
            <a:off x="1319147" y="5273906"/>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2005</a:t>
            </a:r>
            <a:endParaRPr lang="en-US" sz="1400" dirty="0">
              <a:solidFill>
                <a:schemeClr val="bg1"/>
              </a:solidFill>
              <a:latin typeface="Garamond" panose="02020404030301010803" pitchFamily="18" charset="0"/>
            </a:endParaRPr>
          </a:p>
        </p:txBody>
      </p:sp>
      <p:sp>
        <p:nvSpPr>
          <p:cNvPr id="14" name="TextBox 13"/>
          <p:cNvSpPr txBox="1"/>
          <p:nvPr/>
        </p:nvSpPr>
        <p:spPr>
          <a:xfrm>
            <a:off x="1843650" y="5374223"/>
            <a:ext cx="1803827"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Water Chestnut (Unity)</a:t>
            </a:r>
            <a:endParaRPr lang="en-US" sz="1400" dirty="0">
              <a:solidFill>
                <a:schemeClr val="bg1"/>
              </a:solidFill>
              <a:latin typeface="Garamond" panose="02020404030301010803" pitchFamily="18" charset="0"/>
            </a:endParaRPr>
          </a:p>
        </p:txBody>
      </p:sp>
      <p:sp>
        <p:nvSpPr>
          <p:cNvPr id="15" name="TextBox 14"/>
          <p:cNvSpPr txBox="1"/>
          <p:nvPr/>
        </p:nvSpPr>
        <p:spPr>
          <a:xfrm>
            <a:off x="1745678" y="4950991"/>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2006</a:t>
            </a:r>
            <a:endParaRPr lang="en-US" sz="1400" dirty="0">
              <a:solidFill>
                <a:schemeClr val="bg1"/>
              </a:solidFill>
              <a:latin typeface="Garamond" panose="02020404030301010803" pitchFamily="18" charset="0"/>
            </a:endParaRPr>
          </a:p>
        </p:txBody>
      </p:sp>
      <p:sp>
        <p:nvSpPr>
          <p:cNvPr id="18" name="TextBox 17"/>
          <p:cNvSpPr txBox="1"/>
          <p:nvPr/>
        </p:nvSpPr>
        <p:spPr>
          <a:xfrm>
            <a:off x="2317656" y="5031957"/>
            <a:ext cx="2063385"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Eurasian Milfoil (</a:t>
            </a:r>
            <a:r>
              <a:rPr lang="en-US" sz="1400" dirty="0" err="1" smtClean="0">
                <a:solidFill>
                  <a:schemeClr val="bg1"/>
                </a:solidFill>
                <a:latin typeface="Garamond" panose="02020404030301010803" pitchFamily="18" charset="0"/>
              </a:rPr>
              <a:t>Mousam</a:t>
            </a:r>
            <a:r>
              <a:rPr lang="en-US" sz="1400" dirty="0" smtClean="0">
                <a:solidFill>
                  <a:schemeClr val="bg1"/>
                </a:solidFill>
                <a:latin typeface="Garamond" panose="02020404030301010803" pitchFamily="18" charset="0"/>
              </a:rPr>
              <a:t>)</a:t>
            </a:r>
            <a:endParaRPr lang="en-US" sz="1400" dirty="0">
              <a:solidFill>
                <a:schemeClr val="bg1"/>
              </a:solidFill>
              <a:latin typeface="Garamond" panose="02020404030301010803" pitchFamily="18" charset="0"/>
            </a:endParaRPr>
          </a:p>
        </p:txBody>
      </p:sp>
      <p:sp>
        <p:nvSpPr>
          <p:cNvPr id="19" name="TextBox 18"/>
          <p:cNvSpPr txBox="1"/>
          <p:nvPr/>
        </p:nvSpPr>
        <p:spPr>
          <a:xfrm>
            <a:off x="859958" y="5596821"/>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2004</a:t>
            </a:r>
            <a:endParaRPr lang="en-US" sz="1400" dirty="0">
              <a:solidFill>
                <a:schemeClr val="bg1"/>
              </a:solidFill>
              <a:latin typeface="Garamond" panose="02020404030301010803" pitchFamily="18" charset="0"/>
            </a:endParaRPr>
          </a:p>
        </p:txBody>
      </p:sp>
      <p:sp>
        <p:nvSpPr>
          <p:cNvPr id="20" name="TextBox 19"/>
          <p:cNvSpPr txBox="1"/>
          <p:nvPr/>
        </p:nvSpPr>
        <p:spPr>
          <a:xfrm>
            <a:off x="1420963" y="5719133"/>
            <a:ext cx="1989327"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European Naiad (Sebago)</a:t>
            </a:r>
            <a:endParaRPr lang="en-US" sz="1400" dirty="0">
              <a:solidFill>
                <a:schemeClr val="bg1"/>
              </a:solidFill>
              <a:latin typeface="Garamond" panose="02020404030301010803" pitchFamily="18" charset="0"/>
            </a:endParaRPr>
          </a:p>
        </p:txBody>
      </p:sp>
      <p:sp>
        <p:nvSpPr>
          <p:cNvPr id="21" name="TextBox 20"/>
          <p:cNvSpPr txBox="1"/>
          <p:nvPr/>
        </p:nvSpPr>
        <p:spPr>
          <a:xfrm>
            <a:off x="2227072" y="4581022"/>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2009</a:t>
            </a:r>
            <a:endParaRPr lang="en-US" sz="1400" dirty="0">
              <a:solidFill>
                <a:schemeClr val="bg1"/>
              </a:solidFill>
              <a:latin typeface="Garamond" panose="02020404030301010803" pitchFamily="18" charset="0"/>
            </a:endParaRPr>
          </a:p>
        </p:txBody>
      </p:sp>
      <p:sp>
        <p:nvSpPr>
          <p:cNvPr id="22" name="TextBox 21"/>
          <p:cNvSpPr txBox="1"/>
          <p:nvPr/>
        </p:nvSpPr>
        <p:spPr>
          <a:xfrm>
            <a:off x="2751575" y="4681647"/>
            <a:ext cx="1821589"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Fanwort (Salmon Lake)</a:t>
            </a:r>
            <a:endParaRPr lang="en-US" sz="1400" dirty="0">
              <a:solidFill>
                <a:schemeClr val="bg1"/>
              </a:solidFill>
              <a:latin typeface="Garamond" panose="02020404030301010803" pitchFamily="18" charset="0"/>
            </a:endParaRPr>
          </a:p>
        </p:txBody>
      </p:sp>
      <p:sp>
        <p:nvSpPr>
          <p:cNvPr id="23" name="TextBox 22"/>
          <p:cNvSpPr txBox="1"/>
          <p:nvPr/>
        </p:nvSpPr>
        <p:spPr>
          <a:xfrm>
            <a:off x="2575415" y="4264061"/>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2010</a:t>
            </a:r>
            <a:endParaRPr lang="en-US" sz="1400" dirty="0">
              <a:solidFill>
                <a:schemeClr val="bg1"/>
              </a:solidFill>
              <a:latin typeface="Garamond" panose="02020404030301010803" pitchFamily="18" charset="0"/>
            </a:endParaRPr>
          </a:p>
        </p:txBody>
      </p:sp>
      <p:sp>
        <p:nvSpPr>
          <p:cNvPr id="24" name="TextBox 23"/>
          <p:cNvSpPr txBox="1"/>
          <p:nvPr/>
        </p:nvSpPr>
        <p:spPr>
          <a:xfrm>
            <a:off x="3145638" y="4369278"/>
            <a:ext cx="2359172"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Eurasian Milfoil (Salmon Lake)</a:t>
            </a:r>
            <a:endParaRPr lang="en-US" sz="1400" dirty="0">
              <a:solidFill>
                <a:schemeClr val="bg1"/>
              </a:solidFill>
              <a:latin typeface="Garamond" panose="02020404030301010803" pitchFamily="18" charset="0"/>
            </a:endParaRPr>
          </a:p>
        </p:txBody>
      </p:sp>
      <p:sp>
        <p:nvSpPr>
          <p:cNvPr id="25" name="TextBox 24"/>
          <p:cNvSpPr txBox="1"/>
          <p:nvPr/>
        </p:nvSpPr>
        <p:spPr>
          <a:xfrm>
            <a:off x="3107682" y="3922384"/>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2011</a:t>
            </a:r>
            <a:endParaRPr lang="en-US" sz="1400" dirty="0">
              <a:solidFill>
                <a:schemeClr val="bg1"/>
              </a:solidFill>
              <a:latin typeface="Garamond" panose="02020404030301010803" pitchFamily="18" charset="0"/>
            </a:endParaRPr>
          </a:p>
        </p:txBody>
      </p:sp>
      <p:sp>
        <p:nvSpPr>
          <p:cNvPr id="26" name="TextBox 25"/>
          <p:cNvSpPr txBox="1"/>
          <p:nvPr/>
        </p:nvSpPr>
        <p:spPr>
          <a:xfrm>
            <a:off x="3632185" y="4023009"/>
            <a:ext cx="2359172"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Eurasian Milfoil (Salmon Lake)</a:t>
            </a:r>
            <a:endParaRPr lang="en-US" sz="1400" dirty="0">
              <a:solidFill>
                <a:schemeClr val="bg1"/>
              </a:solidFill>
              <a:latin typeface="Garamond" panose="02020404030301010803" pitchFamily="18" charset="0"/>
            </a:endParaRPr>
          </a:p>
        </p:txBody>
      </p:sp>
      <p:sp>
        <p:nvSpPr>
          <p:cNvPr id="27" name="TextBox 26"/>
          <p:cNvSpPr txBox="1"/>
          <p:nvPr/>
        </p:nvSpPr>
        <p:spPr>
          <a:xfrm>
            <a:off x="3535535" y="3604478"/>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2012</a:t>
            </a:r>
            <a:endParaRPr lang="en-US" sz="1400" dirty="0">
              <a:solidFill>
                <a:schemeClr val="bg1"/>
              </a:solidFill>
              <a:latin typeface="Garamond" panose="02020404030301010803" pitchFamily="18" charset="0"/>
            </a:endParaRPr>
          </a:p>
        </p:txBody>
      </p:sp>
      <p:sp>
        <p:nvSpPr>
          <p:cNvPr id="28" name="TextBox 27"/>
          <p:cNvSpPr txBox="1"/>
          <p:nvPr/>
        </p:nvSpPr>
        <p:spPr>
          <a:xfrm>
            <a:off x="4060038" y="3705103"/>
            <a:ext cx="2021836"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Water Chestnut (</a:t>
            </a:r>
            <a:r>
              <a:rPr lang="en-US" sz="1400" dirty="0" err="1" smtClean="0">
                <a:solidFill>
                  <a:schemeClr val="bg1"/>
                </a:solidFill>
                <a:latin typeface="Garamond" panose="02020404030301010803" pitchFamily="18" charset="0"/>
              </a:rPr>
              <a:t>Mousam</a:t>
            </a:r>
            <a:r>
              <a:rPr lang="en-US" sz="1400" dirty="0" smtClean="0">
                <a:solidFill>
                  <a:schemeClr val="bg1"/>
                </a:solidFill>
                <a:latin typeface="Garamond" panose="02020404030301010803" pitchFamily="18" charset="0"/>
              </a:rPr>
              <a:t>)</a:t>
            </a:r>
            <a:endParaRPr lang="en-US" sz="1400" dirty="0">
              <a:solidFill>
                <a:schemeClr val="bg1"/>
              </a:solidFill>
              <a:latin typeface="Garamond" panose="02020404030301010803" pitchFamily="18" charset="0"/>
            </a:endParaRPr>
          </a:p>
        </p:txBody>
      </p:sp>
      <p:sp>
        <p:nvSpPr>
          <p:cNvPr id="29" name="TextBox 28"/>
          <p:cNvSpPr txBox="1"/>
          <p:nvPr/>
        </p:nvSpPr>
        <p:spPr>
          <a:xfrm>
            <a:off x="3993675" y="3263162"/>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2014</a:t>
            </a:r>
            <a:endParaRPr lang="en-US" sz="1400" dirty="0">
              <a:solidFill>
                <a:schemeClr val="bg1"/>
              </a:solidFill>
              <a:latin typeface="Garamond" panose="02020404030301010803" pitchFamily="18" charset="0"/>
            </a:endParaRPr>
          </a:p>
        </p:txBody>
      </p:sp>
      <p:sp>
        <p:nvSpPr>
          <p:cNvPr id="30" name="TextBox 29"/>
          <p:cNvSpPr txBox="1"/>
          <p:nvPr/>
        </p:nvSpPr>
        <p:spPr>
          <a:xfrm>
            <a:off x="4518178" y="3363787"/>
            <a:ext cx="2298706"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Water Chestnut (Square Pond)</a:t>
            </a:r>
            <a:endParaRPr lang="en-US" sz="1400" dirty="0">
              <a:solidFill>
                <a:schemeClr val="bg1"/>
              </a:solidFill>
              <a:latin typeface="Garamond" panose="02020404030301010803" pitchFamily="18" charset="0"/>
            </a:endParaRPr>
          </a:p>
        </p:txBody>
      </p:sp>
      <p:sp>
        <p:nvSpPr>
          <p:cNvPr id="31" name="TextBox 30"/>
          <p:cNvSpPr txBox="1"/>
          <p:nvPr/>
        </p:nvSpPr>
        <p:spPr>
          <a:xfrm>
            <a:off x="4470792" y="2917675"/>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2015</a:t>
            </a:r>
            <a:endParaRPr lang="en-US" sz="1400" dirty="0">
              <a:solidFill>
                <a:schemeClr val="bg1"/>
              </a:solidFill>
              <a:latin typeface="Garamond" panose="02020404030301010803" pitchFamily="18" charset="0"/>
            </a:endParaRPr>
          </a:p>
        </p:txBody>
      </p:sp>
      <p:sp>
        <p:nvSpPr>
          <p:cNvPr id="32" name="TextBox 31"/>
          <p:cNvSpPr txBox="1"/>
          <p:nvPr/>
        </p:nvSpPr>
        <p:spPr>
          <a:xfrm>
            <a:off x="4995295" y="3018300"/>
            <a:ext cx="2359492"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Eurasian Milfoil (Wilson Pond)</a:t>
            </a:r>
            <a:endParaRPr lang="en-US" sz="1400" dirty="0">
              <a:solidFill>
                <a:schemeClr val="bg1"/>
              </a:solidFill>
              <a:latin typeface="Garamond" panose="02020404030301010803" pitchFamily="18" charset="0"/>
            </a:endParaRPr>
          </a:p>
        </p:txBody>
      </p:sp>
      <p:sp>
        <p:nvSpPr>
          <p:cNvPr id="33" name="TextBox 32"/>
          <p:cNvSpPr txBox="1"/>
          <p:nvPr/>
        </p:nvSpPr>
        <p:spPr>
          <a:xfrm>
            <a:off x="4881009" y="2593603"/>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2016</a:t>
            </a:r>
            <a:endParaRPr lang="en-US" sz="1400" dirty="0">
              <a:solidFill>
                <a:schemeClr val="bg1"/>
              </a:solidFill>
              <a:latin typeface="Garamond" panose="02020404030301010803" pitchFamily="18" charset="0"/>
            </a:endParaRPr>
          </a:p>
        </p:txBody>
      </p:sp>
      <p:sp>
        <p:nvSpPr>
          <p:cNvPr id="34" name="TextBox 33"/>
          <p:cNvSpPr txBox="1"/>
          <p:nvPr/>
        </p:nvSpPr>
        <p:spPr>
          <a:xfrm>
            <a:off x="5405512" y="2694228"/>
            <a:ext cx="2762936"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Curly Leaf Pondweed (Salmon Lake)</a:t>
            </a:r>
            <a:endParaRPr lang="en-US" sz="1400" dirty="0">
              <a:solidFill>
                <a:schemeClr val="bg1"/>
              </a:solidFill>
              <a:latin typeface="Garamond" panose="02020404030301010803" pitchFamily="18" charset="0"/>
            </a:endParaRPr>
          </a:p>
        </p:txBody>
      </p:sp>
      <p:sp>
        <p:nvSpPr>
          <p:cNvPr id="35" name="TextBox 34"/>
          <p:cNvSpPr txBox="1"/>
          <p:nvPr/>
        </p:nvSpPr>
        <p:spPr>
          <a:xfrm>
            <a:off x="5279427" y="2272389"/>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2018</a:t>
            </a:r>
            <a:endParaRPr lang="en-US" sz="1400" dirty="0">
              <a:solidFill>
                <a:schemeClr val="bg1"/>
              </a:solidFill>
              <a:latin typeface="Garamond" panose="02020404030301010803" pitchFamily="18" charset="0"/>
            </a:endParaRPr>
          </a:p>
        </p:txBody>
      </p:sp>
      <p:sp>
        <p:nvSpPr>
          <p:cNvPr id="36" name="TextBox 35"/>
          <p:cNvSpPr txBox="1"/>
          <p:nvPr/>
        </p:nvSpPr>
        <p:spPr>
          <a:xfrm>
            <a:off x="5797399" y="2373014"/>
            <a:ext cx="2312300"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Eurasian Milfoil (Toddy Pond)</a:t>
            </a:r>
            <a:endParaRPr lang="en-US" sz="1400" dirty="0">
              <a:solidFill>
                <a:schemeClr val="bg1"/>
              </a:solidFill>
              <a:latin typeface="Garamond" panose="02020404030301010803" pitchFamily="18" charset="0"/>
            </a:endParaRPr>
          </a:p>
        </p:txBody>
      </p:sp>
      <p:sp>
        <p:nvSpPr>
          <p:cNvPr id="37" name="TextBox 36"/>
          <p:cNvSpPr txBox="1"/>
          <p:nvPr/>
        </p:nvSpPr>
        <p:spPr>
          <a:xfrm>
            <a:off x="5638655" y="1935114"/>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2018</a:t>
            </a:r>
            <a:endParaRPr lang="en-US" sz="1400" dirty="0">
              <a:solidFill>
                <a:schemeClr val="bg1"/>
              </a:solidFill>
              <a:latin typeface="Garamond" panose="02020404030301010803" pitchFamily="18" charset="0"/>
            </a:endParaRPr>
          </a:p>
        </p:txBody>
      </p:sp>
      <p:sp>
        <p:nvSpPr>
          <p:cNvPr id="38" name="TextBox 37"/>
          <p:cNvSpPr txBox="1"/>
          <p:nvPr/>
        </p:nvSpPr>
        <p:spPr>
          <a:xfrm>
            <a:off x="6221941" y="2048942"/>
            <a:ext cx="3119380"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Eurasian Milfoil + Zebra </a:t>
            </a:r>
            <a:r>
              <a:rPr lang="en-US" sz="1200" dirty="0" smtClean="0">
                <a:solidFill>
                  <a:schemeClr val="bg1"/>
                </a:solidFill>
                <a:latin typeface="Garamond" panose="02020404030301010803" pitchFamily="18" charset="0"/>
              </a:rPr>
              <a:t>(</a:t>
            </a:r>
            <a:r>
              <a:rPr lang="en-US" sz="1200" dirty="0" err="1" smtClean="0">
                <a:solidFill>
                  <a:schemeClr val="bg1"/>
                </a:solidFill>
                <a:latin typeface="Garamond" panose="02020404030301010803" pitchFamily="18" charset="0"/>
              </a:rPr>
              <a:t>Pennesseewassee</a:t>
            </a:r>
            <a:r>
              <a:rPr lang="en-US" sz="1200" dirty="0" smtClean="0">
                <a:solidFill>
                  <a:schemeClr val="bg1"/>
                </a:solidFill>
                <a:latin typeface="Garamond" panose="02020404030301010803" pitchFamily="18" charset="0"/>
              </a:rPr>
              <a:t>) </a:t>
            </a:r>
            <a:endParaRPr lang="en-US" sz="1200" dirty="0">
              <a:solidFill>
                <a:schemeClr val="bg1"/>
              </a:solidFill>
              <a:latin typeface="Garamond" panose="02020404030301010803" pitchFamily="18" charset="0"/>
            </a:endParaRPr>
          </a:p>
        </p:txBody>
      </p:sp>
      <p:sp>
        <p:nvSpPr>
          <p:cNvPr id="39" name="TextBox 38"/>
          <p:cNvSpPr txBox="1"/>
          <p:nvPr/>
        </p:nvSpPr>
        <p:spPr>
          <a:xfrm>
            <a:off x="6220370" y="1628162"/>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2019</a:t>
            </a:r>
            <a:endParaRPr lang="en-US" sz="1400" dirty="0">
              <a:solidFill>
                <a:schemeClr val="bg1"/>
              </a:solidFill>
              <a:latin typeface="Garamond" panose="02020404030301010803" pitchFamily="18" charset="0"/>
            </a:endParaRPr>
          </a:p>
        </p:txBody>
      </p:sp>
      <p:sp>
        <p:nvSpPr>
          <p:cNvPr id="40" name="TextBox 39"/>
          <p:cNvSpPr txBox="1"/>
          <p:nvPr/>
        </p:nvSpPr>
        <p:spPr>
          <a:xfrm>
            <a:off x="6744873" y="1728787"/>
            <a:ext cx="1774588" cy="307777"/>
          </a:xfrm>
          <a:prstGeom prst="rect">
            <a:avLst/>
          </a:prstGeom>
          <a:noFill/>
        </p:spPr>
        <p:txBody>
          <a:bodyPr wrap="none" rtlCol="0">
            <a:spAutoFit/>
          </a:bodyPr>
          <a:lstStyle/>
          <a:p>
            <a:r>
              <a:rPr lang="en-US" sz="1400" dirty="0" err="1" smtClean="0">
                <a:solidFill>
                  <a:schemeClr val="bg1"/>
                </a:solidFill>
                <a:latin typeface="Garamond" panose="02020404030301010803" pitchFamily="18" charset="0"/>
              </a:rPr>
              <a:t>Hydrilla</a:t>
            </a:r>
            <a:r>
              <a:rPr lang="en-US" sz="1400" dirty="0" smtClean="0">
                <a:solidFill>
                  <a:schemeClr val="bg1"/>
                </a:solidFill>
                <a:latin typeface="Garamond" panose="02020404030301010803" pitchFamily="18" charset="0"/>
              </a:rPr>
              <a:t> (Sebago Lake)</a:t>
            </a:r>
            <a:endParaRPr lang="en-US" sz="1400" dirty="0">
              <a:solidFill>
                <a:schemeClr val="bg1"/>
              </a:solidFill>
              <a:latin typeface="Garamond" panose="02020404030301010803" pitchFamily="18" charset="0"/>
            </a:endParaRPr>
          </a:p>
        </p:txBody>
      </p:sp>
      <p:sp>
        <p:nvSpPr>
          <p:cNvPr id="41" name="TextBox 40"/>
          <p:cNvSpPr txBox="1"/>
          <p:nvPr/>
        </p:nvSpPr>
        <p:spPr>
          <a:xfrm>
            <a:off x="6680932" y="1273023"/>
            <a:ext cx="52450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2020</a:t>
            </a:r>
            <a:endParaRPr lang="en-US" sz="1400" dirty="0">
              <a:solidFill>
                <a:schemeClr val="bg1"/>
              </a:solidFill>
              <a:latin typeface="Garamond" panose="02020404030301010803" pitchFamily="18" charset="0"/>
            </a:endParaRPr>
          </a:p>
        </p:txBody>
      </p:sp>
      <p:sp>
        <p:nvSpPr>
          <p:cNvPr id="42" name="TextBox 41"/>
          <p:cNvSpPr txBox="1"/>
          <p:nvPr/>
        </p:nvSpPr>
        <p:spPr>
          <a:xfrm>
            <a:off x="7205435" y="1373648"/>
            <a:ext cx="1873462"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Eurasian Milfoil (</a:t>
            </a:r>
            <a:r>
              <a:rPr lang="en-US" sz="1400" dirty="0" err="1" smtClean="0">
                <a:solidFill>
                  <a:schemeClr val="bg1"/>
                </a:solidFill>
                <a:latin typeface="Garamond" panose="02020404030301010803" pitchFamily="18" charset="0"/>
              </a:rPr>
              <a:t>Kezar</a:t>
            </a:r>
            <a:r>
              <a:rPr lang="en-US" sz="1400" dirty="0" smtClean="0">
                <a:solidFill>
                  <a:schemeClr val="bg1"/>
                </a:solidFill>
                <a:latin typeface="Garamond" panose="02020404030301010803" pitchFamily="18" charset="0"/>
              </a:rPr>
              <a:t>)</a:t>
            </a:r>
            <a:endParaRPr lang="en-US" sz="1400" dirty="0">
              <a:solidFill>
                <a:schemeClr val="bg1"/>
              </a:solidFill>
              <a:latin typeface="Garamond" panose="02020404030301010803"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952" y="1874287"/>
            <a:ext cx="1570242" cy="287598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5908" y="3136793"/>
            <a:ext cx="1406970" cy="135793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1097" y="4772870"/>
            <a:ext cx="1859396" cy="16775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2926" y="106256"/>
            <a:ext cx="2234392" cy="1675794"/>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9001" y="4864699"/>
            <a:ext cx="1564908" cy="1564908"/>
          </a:xfrm>
          <a:prstGeom prst="rect">
            <a:avLst/>
          </a:prstGeom>
        </p:spPr>
      </p:pic>
      <p:pic>
        <p:nvPicPr>
          <p:cNvPr id="47" name="Picture 46"/>
          <p:cNvPicPr>
            <a:picLocks noChangeAspect="1"/>
          </p:cNvPicPr>
          <p:nvPr/>
        </p:nvPicPr>
        <p:blipFill rotWithShape="1">
          <a:blip r:embed="rId7" cstate="print">
            <a:extLst>
              <a:ext uri="{28A0092B-C50C-407E-A947-70E740481C1C}">
                <a14:useLocalDpi xmlns:a14="http://schemas.microsoft.com/office/drawing/2010/main" val="0"/>
              </a:ext>
            </a:extLst>
          </a:blip>
          <a:srcRect t="9905" b="6857"/>
          <a:stretch/>
        </p:blipFill>
        <p:spPr>
          <a:xfrm>
            <a:off x="1856107" y="1685098"/>
            <a:ext cx="1745715" cy="1697482"/>
          </a:xfrm>
          <a:prstGeom prst="rect">
            <a:avLst/>
          </a:prstGeom>
        </p:spPr>
      </p:pic>
      <p:sp>
        <p:nvSpPr>
          <p:cNvPr id="59" name="TextBox 58"/>
          <p:cNvSpPr txBox="1"/>
          <p:nvPr/>
        </p:nvSpPr>
        <p:spPr>
          <a:xfrm>
            <a:off x="7608666" y="6418461"/>
            <a:ext cx="1265218"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Water Chestnut</a:t>
            </a:r>
            <a:endParaRPr lang="en-US" sz="1400" dirty="0">
              <a:solidFill>
                <a:schemeClr val="bg1"/>
              </a:solidFill>
              <a:latin typeface="Garamond" panose="02020404030301010803" pitchFamily="18" charset="0"/>
            </a:endParaRPr>
          </a:p>
        </p:txBody>
      </p:sp>
      <p:sp>
        <p:nvSpPr>
          <p:cNvPr id="60" name="TextBox 59"/>
          <p:cNvSpPr txBox="1"/>
          <p:nvPr/>
        </p:nvSpPr>
        <p:spPr>
          <a:xfrm>
            <a:off x="4912197" y="6398631"/>
            <a:ext cx="1658083"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Curly-leaf pondweed</a:t>
            </a:r>
            <a:endParaRPr lang="en-US" sz="1400" dirty="0">
              <a:solidFill>
                <a:schemeClr val="bg1"/>
              </a:solidFill>
              <a:latin typeface="Garamond" panose="02020404030301010803" pitchFamily="18" charset="0"/>
            </a:endParaRPr>
          </a:p>
        </p:txBody>
      </p:sp>
      <p:sp>
        <p:nvSpPr>
          <p:cNvPr id="61" name="TextBox 60"/>
          <p:cNvSpPr txBox="1"/>
          <p:nvPr/>
        </p:nvSpPr>
        <p:spPr>
          <a:xfrm>
            <a:off x="236287" y="1580800"/>
            <a:ext cx="1306768"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Eurasian Milfoil</a:t>
            </a:r>
            <a:endParaRPr lang="en-US" sz="1400" dirty="0">
              <a:solidFill>
                <a:schemeClr val="bg1"/>
              </a:solidFill>
              <a:latin typeface="Garamond" panose="02020404030301010803" pitchFamily="18" charset="0"/>
            </a:endParaRPr>
          </a:p>
        </p:txBody>
      </p:sp>
      <p:sp>
        <p:nvSpPr>
          <p:cNvPr id="62" name="TextBox 61"/>
          <p:cNvSpPr txBox="1"/>
          <p:nvPr/>
        </p:nvSpPr>
        <p:spPr>
          <a:xfrm>
            <a:off x="2022476" y="1352550"/>
            <a:ext cx="1335622"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European Naiad</a:t>
            </a:r>
            <a:endParaRPr lang="en-US" sz="1400" dirty="0">
              <a:solidFill>
                <a:schemeClr val="bg1"/>
              </a:solidFill>
              <a:latin typeface="Garamond" panose="02020404030301010803" pitchFamily="18" charset="0"/>
            </a:endParaRPr>
          </a:p>
        </p:txBody>
      </p:sp>
      <p:sp>
        <p:nvSpPr>
          <p:cNvPr id="63" name="TextBox 62"/>
          <p:cNvSpPr txBox="1"/>
          <p:nvPr/>
        </p:nvSpPr>
        <p:spPr>
          <a:xfrm>
            <a:off x="5898667" y="76203"/>
            <a:ext cx="741742" cy="307777"/>
          </a:xfrm>
          <a:prstGeom prst="rect">
            <a:avLst/>
          </a:prstGeom>
          <a:noFill/>
        </p:spPr>
        <p:txBody>
          <a:bodyPr wrap="none" rtlCol="0">
            <a:spAutoFit/>
          </a:bodyPr>
          <a:lstStyle/>
          <a:p>
            <a:r>
              <a:rPr lang="en-US" sz="1400" dirty="0" err="1" smtClean="0">
                <a:solidFill>
                  <a:schemeClr val="bg1"/>
                </a:solidFill>
                <a:latin typeface="Garamond" panose="02020404030301010803" pitchFamily="18" charset="0"/>
              </a:rPr>
              <a:t>Hydrilla</a:t>
            </a:r>
            <a:endParaRPr lang="en-US" sz="1400" dirty="0">
              <a:solidFill>
                <a:schemeClr val="bg1"/>
              </a:solidFill>
              <a:latin typeface="Garamond" panose="02020404030301010803" pitchFamily="18" charset="0"/>
            </a:endParaRPr>
          </a:p>
        </p:txBody>
      </p:sp>
      <p:sp>
        <p:nvSpPr>
          <p:cNvPr id="64" name="TextBox 63"/>
          <p:cNvSpPr txBox="1"/>
          <p:nvPr/>
        </p:nvSpPr>
        <p:spPr>
          <a:xfrm>
            <a:off x="7750778" y="4491054"/>
            <a:ext cx="1133644" cy="307777"/>
          </a:xfrm>
          <a:prstGeom prst="rect">
            <a:avLst/>
          </a:prstGeom>
          <a:noFill/>
        </p:spPr>
        <p:txBody>
          <a:bodyPr wrap="none" rtlCol="0">
            <a:spAutoFit/>
          </a:bodyPr>
          <a:lstStyle/>
          <a:p>
            <a:r>
              <a:rPr lang="en-US" sz="1400" dirty="0" smtClean="0">
                <a:solidFill>
                  <a:schemeClr val="bg1"/>
                </a:solidFill>
                <a:latin typeface="Garamond" panose="02020404030301010803" pitchFamily="18" charset="0"/>
              </a:rPr>
              <a:t>Zebra Mussel</a:t>
            </a:r>
            <a:endParaRPr lang="en-US" sz="1400" dirty="0">
              <a:solidFill>
                <a:schemeClr val="bg1"/>
              </a:solidFill>
              <a:latin typeface="Garamond" panose="02020404030301010803" pitchFamily="18" charset="0"/>
            </a:endParaRPr>
          </a:p>
        </p:txBody>
      </p:sp>
      <p:sp>
        <p:nvSpPr>
          <p:cNvPr id="65" name="Rectangle 64"/>
          <p:cNvSpPr/>
          <p:nvPr/>
        </p:nvSpPr>
        <p:spPr>
          <a:xfrm>
            <a:off x="202222" y="98097"/>
            <a:ext cx="8804366" cy="707886"/>
          </a:xfrm>
          <a:prstGeom prst="rect">
            <a:avLst/>
          </a:prstGeom>
        </p:spPr>
        <p:txBody>
          <a:bodyPr wrap="square">
            <a:spAutoFit/>
          </a:bodyPr>
          <a:lstStyle/>
          <a:p>
            <a:r>
              <a:rPr lang="en-US" sz="4000" b="0" i="0" dirty="0" smtClean="0">
                <a:solidFill>
                  <a:schemeClr val="bg1"/>
                </a:solidFill>
                <a:effectLst/>
                <a:latin typeface="Garamond" panose="02020404030301010803" pitchFamily="18" charset="0"/>
              </a:rPr>
              <a:t>“Saves”</a:t>
            </a:r>
            <a:endParaRPr lang="en-US" sz="4000" b="0" i="0" dirty="0">
              <a:solidFill>
                <a:schemeClr val="bg1"/>
              </a:solidFill>
              <a:effectLst/>
              <a:latin typeface="Garamond" panose="02020404030301010803" pitchFamily="18" charset="0"/>
            </a:endParaRPr>
          </a:p>
        </p:txBody>
      </p:sp>
      <p:grpSp>
        <p:nvGrpSpPr>
          <p:cNvPr id="50" name="Group 49"/>
          <p:cNvGrpSpPr>
            <a:grpSpLocks/>
          </p:cNvGrpSpPr>
          <p:nvPr/>
        </p:nvGrpSpPr>
        <p:grpSpPr bwMode="auto">
          <a:xfrm>
            <a:off x="7105139" y="957004"/>
            <a:ext cx="1882775" cy="349250"/>
            <a:chOff x="7248653" y="762000"/>
            <a:chExt cx="1882029" cy="348889"/>
          </a:xfrm>
        </p:grpSpPr>
        <p:sp>
          <p:nvSpPr>
            <p:cNvPr id="51" name="TextBox 42"/>
            <p:cNvSpPr txBox="1">
              <a:spLocks noChangeArrowheads="1"/>
            </p:cNvSpPr>
            <p:nvPr/>
          </p:nvSpPr>
          <p:spPr bwMode="auto">
            <a:xfrm>
              <a:off x="7248653" y="762000"/>
              <a:ext cx="5245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chemeClr val="bg1"/>
                  </a:solidFill>
                  <a:latin typeface="Garamond" panose="02020404030301010803" pitchFamily="18" charset="0"/>
                </a:rPr>
                <a:t>2021</a:t>
              </a:r>
            </a:p>
          </p:txBody>
        </p:sp>
        <p:sp>
          <p:nvSpPr>
            <p:cNvPr id="52" name="TextBox 43"/>
            <p:cNvSpPr txBox="1">
              <a:spLocks noChangeArrowheads="1"/>
            </p:cNvSpPr>
            <p:nvPr/>
          </p:nvSpPr>
          <p:spPr bwMode="auto">
            <a:xfrm>
              <a:off x="7845304" y="803281"/>
              <a:ext cx="1285378" cy="307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solidFill>
                    <a:schemeClr val="bg1"/>
                  </a:solidFill>
                  <a:latin typeface="Garamond" panose="02020404030301010803" pitchFamily="18" charset="0"/>
                </a:rPr>
                <a:t>Fanwort (Long)</a:t>
              </a:r>
            </a:p>
          </p:txBody>
        </p:sp>
      </p:grpSp>
      <p:pic>
        <p:nvPicPr>
          <p:cNvPr id="53" name="Picture 5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422133" y="157159"/>
            <a:ext cx="2487612"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546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30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30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3000"/>
                                        <p:tgtEl>
                                          <p:spTgt spid="1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30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30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30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3000"/>
                                        <p:tgtEl>
                                          <p:spTgt spid="1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3000"/>
                                        <p:tgtEl>
                                          <p:spTgt spid="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30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3000"/>
                                        <p:tgtEl>
                                          <p:spTgt spid="2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3000"/>
                                        <p:tgtEl>
                                          <p:spTgt spid="2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3000"/>
                                        <p:tgtEl>
                                          <p:spTgt spid="2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down)">
                                      <p:cBhvr>
                                        <p:cTn id="43" dur="3000"/>
                                        <p:tgtEl>
                                          <p:spTgt spid="23"/>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3000"/>
                                        <p:tgtEl>
                                          <p:spTgt spid="24"/>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3000"/>
                                        <p:tgtEl>
                                          <p:spTgt spid="25"/>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3000"/>
                                        <p:tgtEl>
                                          <p:spTgt spid="2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3000"/>
                                        <p:tgtEl>
                                          <p:spTgt spid="2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wipe(down)">
                                      <p:cBhvr>
                                        <p:cTn id="58" dur="3000"/>
                                        <p:tgtEl>
                                          <p:spTgt spid="28"/>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3000"/>
                                        <p:tgtEl>
                                          <p:spTgt spid="2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3000"/>
                                        <p:tgtEl>
                                          <p:spTgt spid="30"/>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3000"/>
                                        <p:tgtEl>
                                          <p:spTgt spid="31"/>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down)">
                                      <p:cBhvr>
                                        <p:cTn id="70" dur="3000"/>
                                        <p:tgtEl>
                                          <p:spTgt spid="32"/>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down)">
                                      <p:cBhvr>
                                        <p:cTn id="73" dur="3000"/>
                                        <p:tgtEl>
                                          <p:spTgt spid="3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ipe(down)">
                                      <p:cBhvr>
                                        <p:cTn id="76" dur="3000"/>
                                        <p:tgtEl>
                                          <p:spTgt spid="34"/>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down)">
                                      <p:cBhvr>
                                        <p:cTn id="79" dur="3000"/>
                                        <p:tgtEl>
                                          <p:spTgt spid="35"/>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down)">
                                      <p:cBhvr>
                                        <p:cTn id="82" dur="3000"/>
                                        <p:tgtEl>
                                          <p:spTgt spid="36"/>
                                        </p:tgtEl>
                                      </p:cBhvr>
                                    </p:animEffect>
                                  </p:childTnLst>
                                </p:cTn>
                              </p:par>
                              <p:par>
                                <p:cTn id="83" presetID="22" presetClass="entr" presetSubtype="4"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down)">
                                      <p:cBhvr>
                                        <p:cTn id="85" dur="3000"/>
                                        <p:tgtEl>
                                          <p:spTgt spid="37"/>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wipe(down)">
                                      <p:cBhvr>
                                        <p:cTn id="88" dur="3000"/>
                                        <p:tgtEl>
                                          <p:spTgt spid="38"/>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down)">
                                      <p:cBhvr>
                                        <p:cTn id="91" dur="3000"/>
                                        <p:tgtEl>
                                          <p:spTgt spid="39"/>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wipe(down)">
                                      <p:cBhvr>
                                        <p:cTn id="94" dur="3000"/>
                                        <p:tgtEl>
                                          <p:spTgt spid="40"/>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down)">
                                      <p:cBhvr>
                                        <p:cTn id="97" dur="3000"/>
                                        <p:tgtEl>
                                          <p:spTgt spid="41"/>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wipe(down)">
                                      <p:cBhvr>
                                        <p:cTn id="100" dur="3000"/>
                                        <p:tgtEl>
                                          <p:spTgt spid="42"/>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50"/>
                                        </p:tgtEl>
                                        <p:attrNameLst>
                                          <p:attrName>style.visibility</p:attrName>
                                        </p:attrNameLst>
                                      </p:cBhvr>
                                      <p:to>
                                        <p:strVal val="visible"/>
                                      </p:to>
                                    </p:set>
                                    <p:animEffect transition="in" filter="fade">
                                      <p:cBhvr>
                                        <p:cTn id="105" dur="500"/>
                                        <p:tgtEl>
                                          <p:spTgt spid="50"/>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10" grpId="0"/>
      <p:bldP spid="14" grpId="0"/>
      <p:bldP spid="15"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 form</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3464545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70" y="0"/>
            <a:ext cx="7407909" cy="1325563"/>
          </a:xfrm>
        </p:spPr>
        <p:txBody>
          <a:bodyPr>
            <a:normAutofit/>
          </a:bodyPr>
          <a:lstStyle/>
          <a:p>
            <a:r>
              <a:rPr lang="en-US" dirty="0" smtClean="0">
                <a:solidFill>
                  <a:schemeClr val="bg1"/>
                </a:solidFill>
                <a:latin typeface="Garamond" panose="02020404030301010803" pitchFamily="18" charset="0"/>
              </a:rPr>
              <a:t>Data Collection App</a:t>
            </a:r>
            <a:endParaRPr lang="en-US" dirty="0">
              <a:solidFill>
                <a:schemeClr val="bg1"/>
              </a:solidFill>
              <a:latin typeface="Garamond" panose="02020404030301010803" pitchFamily="18"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075" b="4081"/>
          <a:stretch/>
        </p:blipFill>
        <p:spPr>
          <a:xfrm>
            <a:off x="5075451" y="345235"/>
            <a:ext cx="3163373" cy="6092890"/>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7347" b="49932"/>
          <a:stretch/>
        </p:blipFill>
        <p:spPr>
          <a:xfrm>
            <a:off x="377741" y="1586820"/>
            <a:ext cx="4200373" cy="3890249"/>
          </a:xfrm>
          <a:prstGeom prst="rect">
            <a:avLst/>
          </a:prstGeom>
        </p:spPr>
      </p:pic>
      <p:pic>
        <p:nvPicPr>
          <p:cNvPr id="3" name="Picture 2"/>
          <p:cNvPicPr>
            <a:picLocks noChangeAspect="1"/>
          </p:cNvPicPr>
          <p:nvPr/>
        </p:nvPicPr>
        <p:blipFill>
          <a:blip r:embed="rId4"/>
          <a:stretch>
            <a:fillRect/>
          </a:stretch>
        </p:blipFill>
        <p:spPr>
          <a:xfrm>
            <a:off x="6933" y="1512062"/>
            <a:ext cx="9142361" cy="4506187"/>
          </a:xfrm>
          <a:prstGeom prst="rect">
            <a:avLst/>
          </a:prstGeom>
        </p:spPr>
      </p:pic>
    </p:spTree>
    <p:extLst>
      <p:ext uri="{BB962C8B-B14F-4D97-AF65-F5344CB8AC3E}">
        <p14:creationId xmlns:p14="http://schemas.microsoft.com/office/powerpoint/2010/main" val="298944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7211" b="4081"/>
          <a:stretch/>
        </p:blipFill>
        <p:spPr>
          <a:xfrm>
            <a:off x="200465" y="382555"/>
            <a:ext cx="2776005" cy="5338603"/>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6939" b="4354"/>
          <a:stretch/>
        </p:blipFill>
        <p:spPr>
          <a:xfrm>
            <a:off x="198588" y="382555"/>
            <a:ext cx="2775229" cy="533711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6938" b="4082"/>
          <a:stretch/>
        </p:blipFill>
        <p:spPr>
          <a:xfrm>
            <a:off x="3242535" y="382555"/>
            <a:ext cx="2766741" cy="533711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7076" b="4218"/>
          <a:stretch/>
        </p:blipFill>
        <p:spPr>
          <a:xfrm>
            <a:off x="6170912" y="382555"/>
            <a:ext cx="2757344" cy="5302715"/>
          </a:xfrm>
          <a:prstGeom prst="rect">
            <a:avLst/>
          </a:prstGeom>
        </p:spPr>
      </p:pic>
    </p:spTree>
    <p:extLst>
      <p:ext uri="{BB962C8B-B14F-4D97-AF65-F5344CB8AC3E}">
        <p14:creationId xmlns:p14="http://schemas.microsoft.com/office/powerpoint/2010/main" val="339327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939" b="3946"/>
          <a:stretch/>
        </p:blipFill>
        <p:spPr>
          <a:xfrm>
            <a:off x="984231" y="475861"/>
            <a:ext cx="3163373" cy="611155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7075" b="4081"/>
          <a:stretch/>
        </p:blipFill>
        <p:spPr>
          <a:xfrm>
            <a:off x="4828443" y="475861"/>
            <a:ext cx="3163373" cy="6092890"/>
          </a:xfrm>
          <a:prstGeom prst="rect">
            <a:avLst/>
          </a:prstGeom>
        </p:spPr>
      </p:pic>
    </p:spTree>
    <p:extLst>
      <p:ext uri="{BB962C8B-B14F-4D97-AF65-F5344CB8AC3E}">
        <p14:creationId xmlns:p14="http://schemas.microsoft.com/office/powerpoint/2010/main" val="29772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884552"/>
          </a:xfrm>
        </p:spPr>
        <p:txBody>
          <a:bodyPr/>
          <a:lstStyle/>
          <a:p>
            <a:r>
              <a:rPr lang="en-US" dirty="0" smtClean="0">
                <a:solidFill>
                  <a:schemeClr val="bg1"/>
                </a:solidFill>
                <a:latin typeface="Garamond" panose="02020404030301010803" pitchFamily="18" charset="0"/>
              </a:rPr>
              <a:t>Suspicious Plant Found</a:t>
            </a:r>
            <a:endParaRPr lang="en-US" dirty="0">
              <a:solidFill>
                <a:schemeClr val="bg1"/>
              </a:solidFill>
              <a:latin typeface="Garamond" panose="02020404030301010803" pitchFamily="18" charset="0"/>
            </a:endParaRPr>
          </a:p>
        </p:txBody>
      </p:sp>
      <p:sp>
        <p:nvSpPr>
          <p:cNvPr id="3" name="TextBox 2"/>
          <p:cNvSpPr txBox="1"/>
          <p:nvPr/>
        </p:nvSpPr>
        <p:spPr>
          <a:xfrm>
            <a:off x="365760" y="1036952"/>
            <a:ext cx="8463280"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schemeClr val="bg1"/>
                </a:solidFill>
                <a:latin typeface="Garamond" panose="02020404030301010803" pitchFamily="18" charset="0"/>
              </a:rPr>
              <a:t>Inspector decides if it’s suspicious</a:t>
            </a:r>
          </a:p>
          <a:p>
            <a:pPr marL="285750" indent="-285750">
              <a:buFont typeface="Arial" panose="020B0604020202020204" pitchFamily="34" charset="0"/>
              <a:buChar char="•"/>
            </a:pPr>
            <a:r>
              <a:rPr lang="en-US" sz="2000" dirty="0" smtClean="0">
                <a:solidFill>
                  <a:schemeClr val="bg1"/>
                </a:solidFill>
                <a:latin typeface="Garamond" panose="02020404030301010803" pitchFamily="18" charset="0"/>
              </a:rPr>
              <a:t>Gives plant sample to coordinator</a:t>
            </a:r>
          </a:p>
          <a:p>
            <a:pPr marL="285750" indent="-285750">
              <a:buFont typeface="Arial" panose="020B0604020202020204" pitchFamily="34" charset="0"/>
              <a:buChar char="•"/>
            </a:pPr>
            <a:r>
              <a:rPr lang="en-US" sz="2000" dirty="0" smtClean="0">
                <a:solidFill>
                  <a:schemeClr val="bg1"/>
                </a:solidFill>
                <a:latin typeface="Garamond" panose="02020404030301010803" pitchFamily="18" charset="0"/>
              </a:rPr>
              <a:t>If coordinator can’t ID – send photo to LEA</a:t>
            </a:r>
          </a:p>
          <a:p>
            <a:pPr marL="285750" indent="-285750">
              <a:buFont typeface="Arial" panose="020B0604020202020204" pitchFamily="34" charset="0"/>
              <a:buChar char="•"/>
            </a:pPr>
            <a:r>
              <a:rPr lang="en-US" sz="2000" dirty="0" smtClean="0">
                <a:solidFill>
                  <a:schemeClr val="bg1"/>
                </a:solidFill>
                <a:latin typeface="Garamond" panose="02020404030301010803" pitchFamily="18" charset="0"/>
              </a:rPr>
              <a:t>Go to photo submission page on LEA website</a:t>
            </a:r>
          </a:p>
          <a:p>
            <a:pPr marL="285750" indent="-285750">
              <a:buFont typeface="Arial" panose="020B0604020202020204" pitchFamily="34" charset="0"/>
              <a:buChar char="•"/>
            </a:pPr>
            <a:r>
              <a:rPr lang="en-US" sz="2000" dirty="0" smtClean="0">
                <a:solidFill>
                  <a:schemeClr val="bg1"/>
                </a:solidFill>
                <a:latin typeface="Garamond" panose="02020404030301010803" pitchFamily="18" charset="0"/>
              </a:rPr>
              <a:t>Keep sample in fridge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302697" y="764331"/>
            <a:ext cx="4221591" cy="316619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65" r="7778" b="13210"/>
          <a:stretch/>
        </p:blipFill>
        <p:spPr>
          <a:xfrm rot="10800000">
            <a:off x="316011" y="3447392"/>
            <a:ext cx="5396585" cy="290935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1184"/>
            <a:ext cx="9144000" cy="544124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8841" y="4762111"/>
            <a:ext cx="1715718" cy="1715718"/>
          </a:xfrm>
          <a:prstGeom prst="rect">
            <a:avLst/>
          </a:prstGeom>
        </p:spPr>
      </p:pic>
    </p:spTree>
    <p:extLst>
      <p:ext uri="{BB962C8B-B14F-4D97-AF65-F5344CB8AC3E}">
        <p14:creationId xmlns:p14="http://schemas.microsoft.com/office/powerpoint/2010/main" val="358688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669" y="1680602"/>
            <a:ext cx="5567185" cy="4154984"/>
          </a:xfrm>
          <a:prstGeom prst="rect">
            <a:avLst/>
          </a:prstGeom>
        </p:spPr>
        <p:txBody>
          <a:bodyPr wrap="square">
            <a:spAutoFit/>
          </a:bodyPr>
          <a:lstStyle/>
          <a:p>
            <a:pPr marL="342882" indent="-342882">
              <a:buFont typeface="Symbol" panose="05050102010706020507" pitchFamily="18" charset="2"/>
              <a:buChar char=""/>
              <a:tabLst>
                <a:tab pos="914354" algn="l"/>
              </a:tabLst>
            </a:pPr>
            <a:r>
              <a:rPr lang="en-US" sz="2400" dirty="0">
                <a:solidFill>
                  <a:schemeClr val="bg1"/>
                </a:solidFill>
                <a:latin typeface="Garamond" panose="02020404030301010803" pitchFamily="18" charset="0"/>
                <a:ea typeface="Times New Roman" panose="02020603050405020304" pitchFamily="18" charset="0"/>
                <a:cs typeface="Calibri" panose="020F0502020204030204" pitchFamily="34" charset="0"/>
              </a:rPr>
              <a:t>IAS have multiple reproductive strategies &amp; no natural enemies; grow vigorously; out-compete natives.</a:t>
            </a:r>
          </a:p>
          <a:p>
            <a:pPr>
              <a:tabLst>
                <a:tab pos="914354" algn="l"/>
              </a:tabLst>
            </a:pPr>
            <a:endParaRPr lang="en-US" sz="2400" dirty="0">
              <a:solidFill>
                <a:schemeClr val="bg1"/>
              </a:solidFill>
              <a:latin typeface="Garamond" panose="02020404030301010803" pitchFamily="18" charset="0"/>
              <a:ea typeface="Times New Roman" panose="02020603050405020304" pitchFamily="18" charset="0"/>
            </a:endParaRPr>
          </a:p>
          <a:p>
            <a:pPr marL="342882" indent="-342882">
              <a:buFont typeface="Symbol" panose="05050102010706020507" pitchFamily="18" charset="2"/>
              <a:buChar char=""/>
              <a:tabLst>
                <a:tab pos="914354" algn="l"/>
              </a:tabLst>
            </a:pPr>
            <a:r>
              <a:rPr lang="en-US" sz="2400" dirty="0">
                <a:solidFill>
                  <a:schemeClr val="bg1"/>
                </a:solidFill>
                <a:latin typeface="Garamond" panose="02020404030301010803" pitchFamily="18" charset="0"/>
                <a:ea typeface="Times New Roman" panose="02020603050405020304" pitchFamily="18" charset="0"/>
                <a:cs typeface="Calibri" panose="020F0502020204030204" pitchFamily="34" charset="0"/>
              </a:rPr>
              <a:t>Blanket lake surface, impeding recreational uses; lower property values; change ecology</a:t>
            </a:r>
          </a:p>
          <a:p>
            <a:pPr>
              <a:tabLst>
                <a:tab pos="914354" algn="l"/>
              </a:tabLst>
            </a:pPr>
            <a:endParaRPr lang="en-US" sz="2400" dirty="0">
              <a:solidFill>
                <a:schemeClr val="bg1"/>
              </a:solidFill>
              <a:latin typeface="Garamond" panose="02020404030301010803" pitchFamily="18" charset="0"/>
              <a:ea typeface="Times New Roman" panose="02020603050405020304" pitchFamily="18" charset="0"/>
            </a:endParaRPr>
          </a:p>
          <a:p>
            <a:pPr marL="342882" indent="-342882">
              <a:buFont typeface="Symbol" panose="05050102010706020507" pitchFamily="18" charset="2"/>
              <a:buChar char=""/>
              <a:tabLst>
                <a:tab pos="914354" algn="l"/>
              </a:tabLst>
            </a:pPr>
            <a:r>
              <a:rPr lang="en-US" sz="2400" dirty="0">
                <a:solidFill>
                  <a:schemeClr val="bg1"/>
                </a:solidFill>
                <a:latin typeface="Garamond" panose="02020404030301010803" pitchFamily="18" charset="0"/>
                <a:ea typeface="Times New Roman" panose="02020603050405020304" pitchFamily="18" charset="0"/>
                <a:cs typeface="Calibri" panose="020F0502020204030204" pitchFamily="34" charset="0"/>
              </a:rPr>
              <a:t>Can rarely be eradicated; are expensive to manage (an </a:t>
            </a:r>
            <a:r>
              <a:rPr lang="en-US" sz="2400" i="1" dirty="0">
                <a:solidFill>
                  <a:schemeClr val="bg1"/>
                </a:solidFill>
                <a:latin typeface="Garamond" panose="02020404030301010803" pitchFamily="18" charset="0"/>
                <a:ea typeface="Times New Roman" panose="02020603050405020304" pitchFamily="18" charset="0"/>
                <a:cs typeface="Calibri" panose="020F0502020204030204" pitchFamily="34" charset="0"/>
              </a:rPr>
              <a:t>“</a:t>
            </a:r>
            <a:r>
              <a:rPr lang="en-US" sz="2400" i="1" dirty="0" err="1">
                <a:solidFill>
                  <a:schemeClr val="bg1"/>
                </a:solidFill>
                <a:latin typeface="Garamond" panose="02020404030301010803" pitchFamily="18" charset="0"/>
                <a:ea typeface="Times New Roman" panose="02020603050405020304" pitchFamily="18" charset="0"/>
                <a:cs typeface="Calibri" panose="020F0502020204030204" pitchFamily="34" charset="0"/>
              </a:rPr>
              <a:t>everafter</a:t>
            </a:r>
            <a:r>
              <a:rPr lang="en-US" sz="2400" i="1" dirty="0">
                <a:solidFill>
                  <a:schemeClr val="bg1"/>
                </a:solidFill>
                <a:latin typeface="Garamond" panose="02020404030301010803" pitchFamily="18" charset="0"/>
                <a:ea typeface="Times New Roman" panose="02020603050405020304" pitchFamily="18" charset="0"/>
                <a:cs typeface="Calibri" panose="020F0502020204030204" pitchFamily="34" charset="0"/>
              </a:rPr>
              <a:t>”</a:t>
            </a:r>
            <a:r>
              <a:rPr lang="en-US" sz="2400" dirty="0">
                <a:solidFill>
                  <a:schemeClr val="bg1"/>
                </a:solidFill>
                <a:latin typeface="Garamond" panose="02020404030301010803" pitchFamily="18" charset="0"/>
                <a:ea typeface="Times New Roman" panose="02020603050405020304" pitchFamily="18" charset="0"/>
                <a:cs typeface="Calibri" panose="020F0502020204030204" pitchFamily="34" charset="0"/>
              </a:rPr>
              <a:t> cost); threaten all other fresh waters.</a:t>
            </a:r>
            <a:endParaRPr lang="en-US" sz="2400" dirty="0">
              <a:solidFill>
                <a:schemeClr val="bg1"/>
              </a:solidFill>
              <a:latin typeface="Garamond" panose="02020404030301010803" pitchFamily="18" charset="0"/>
              <a:ea typeface="Times New Roman" panose="02020603050405020304" pitchFamily="18" charset="0"/>
            </a:endParaRPr>
          </a:p>
        </p:txBody>
      </p:sp>
      <p:sp>
        <p:nvSpPr>
          <p:cNvPr id="5" name="Title 1"/>
          <p:cNvSpPr>
            <a:spLocks noGrp="1"/>
          </p:cNvSpPr>
          <p:nvPr>
            <p:ph type="title"/>
          </p:nvPr>
        </p:nvSpPr>
        <p:spPr>
          <a:xfrm>
            <a:off x="560411" y="255945"/>
            <a:ext cx="7886700" cy="1325563"/>
          </a:xfrm>
          <a:noFill/>
        </p:spPr>
        <p:txBody>
          <a:bodyPr>
            <a:noAutofit/>
          </a:bodyPr>
          <a:lstStyle/>
          <a:p>
            <a:pPr algn="ctr"/>
            <a:r>
              <a:rPr lang="en-US" sz="3600" dirty="0">
                <a:solidFill>
                  <a:schemeClr val="bg1"/>
                </a:solidFill>
                <a:latin typeface="Garamond" panose="02020404030301010803" pitchFamily="18" charset="0"/>
                <a:ea typeface="Times New Roman" panose="02020603050405020304" pitchFamily="18" charset="0"/>
                <a:cs typeface="Calibri" panose="020F0502020204030204" pitchFamily="34" charset="0"/>
              </a:rPr>
              <a:t>Why are invasive aquatic plants (IAS) a threat to lakes, ponds, rivers and streams</a:t>
            </a:r>
            <a:r>
              <a:rPr lang="en-US" sz="3600" dirty="0">
                <a:solidFill>
                  <a:schemeClr val="bg1"/>
                </a:solidFill>
                <a:latin typeface="Garamond" panose="02020404030301010803" pitchFamily="18" charset="0"/>
              </a:rPr>
              <a:t>?</a:t>
            </a:r>
          </a:p>
        </p:txBody>
      </p:sp>
      <p:grpSp>
        <p:nvGrpSpPr>
          <p:cNvPr id="3" name="Group 2"/>
          <p:cNvGrpSpPr/>
          <p:nvPr/>
        </p:nvGrpSpPr>
        <p:grpSpPr>
          <a:xfrm>
            <a:off x="0" y="6219565"/>
            <a:ext cx="9144000" cy="383162"/>
            <a:chOff x="0" y="6219565"/>
            <a:chExt cx="9144000" cy="383162"/>
          </a:xfrm>
        </p:grpSpPr>
        <p:sp>
          <p:nvSpPr>
            <p:cNvPr id="7" name="Rectangle 6">
              <a:extLst>
                <a:ext uri="{FF2B5EF4-FFF2-40B4-BE49-F238E27FC236}">
                  <a16:creationId xmlns:a16="http://schemas.microsoft.com/office/drawing/2014/main" id="{6C6E951B-F879-4460-81E2-8DF6B21B49C5}"/>
                </a:ext>
              </a:extLst>
            </p:cNvPr>
            <p:cNvSpPr/>
            <p:nvPr/>
          </p:nvSpPr>
          <p:spPr>
            <a:xfrm>
              <a:off x="0" y="6219565"/>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sp>
          <p:nvSpPr>
            <p:cNvPr id="2" name="TextBox 1"/>
            <p:cNvSpPr txBox="1"/>
            <p:nvPr/>
          </p:nvSpPr>
          <p:spPr>
            <a:xfrm>
              <a:off x="277075" y="6233395"/>
              <a:ext cx="2212722" cy="369332"/>
            </a:xfrm>
            <a:prstGeom prst="rect">
              <a:avLst/>
            </a:prstGeom>
            <a:noFill/>
          </p:spPr>
          <p:txBody>
            <a:bodyPr wrap="none" rtlCol="0">
              <a:spAutoFit/>
            </a:bodyPr>
            <a:lstStyle/>
            <a:p>
              <a:r>
                <a:rPr lang="en-US" dirty="0">
                  <a:solidFill>
                    <a:schemeClr val="bg1"/>
                  </a:solidFill>
                  <a:latin typeface="Garamond" panose="02020404030301010803" pitchFamily="18" charset="0"/>
                </a:rPr>
                <a:t>CBI Handbook page </a:t>
              </a:r>
              <a:r>
                <a:rPr lang="en-US" dirty="0" smtClean="0">
                  <a:solidFill>
                    <a:schemeClr val="bg1"/>
                  </a:solidFill>
                  <a:latin typeface="Garamond" panose="02020404030301010803" pitchFamily="18" charset="0"/>
                </a:rPr>
                <a:t>1</a:t>
              </a:r>
              <a:endParaRPr lang="en-US" dirty="0">
                <a:solidFill>
                  <a:schemeClr val="bg1"/>
                </a:solidFill>
                <a:latin typeface="Garamond" panose="02020404030301010803" pitchFamily="18" charset="0"/>
              </a:endParaRPr>
            </a:p>
          </p:txBody>
        </p:sp>
      </p:gr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0000"/>
          <a:stretch/>
        </p:blipFill>
        <p:spPr>
          <a:xfrm>
            <a:off x="5906277" y="1567021"/>
            <a:ext cx="3135085" cy="4544991"/>
          </a:xfrm>
          <a:prstGeom prst="rect">
            <a:avLst/>
          </a:prstGeom>
        </p:spPr>
      </p:pic>
    </p:spTree>
    <p:extLst>
      <p:ext uri="{BB962C8B-B14F-4D97-AF65-F5344CB8AC3E}">
        <p14:creationId xmlns:p14="http://schemas.microsoft.com/office/powerpoint/2010/main" val="231011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796" r="8163"/>
          <a:stretch/>
        </p:blipFill>
        <p:spPr>
          <a:xfrm>
            <a:off x="0" y="342886"/>
            <a:ext cx="9147612" cy="6123219"/>
          </a:xfrm>
          <a:prstGeom prst="rect">
            <a:avLst/>
          </a:prstGeom>
        </p:spPr>
      </p:pic>
    </p:spTree>
    <p:extLst>
      <p:ext uri="{BB962C8B-B14F-4D97-AF65-F5344CB8AC3E}">
        <p14:creationId xmlns:p14="http://schemas.microsoft.com/office/powerpoint/2010/main" val="3488549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9043" t="17996" r="15458" b="15179"/>
          <a:stretch/>
        </p:blipFill>
        <p:spPr>
          <a:xfrm>
            <a:off x="3519707" y="124179"/>
            <a:ext cx="2695500" cy="206253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797" t="26144" r="15472" b="12473"/>
          <a:stretch/>
        </p:blipFill>
        <p:spPr>
          <a:xfrm>
            <a:off x="143693" y="103267"/>
            <a:ext cx="3233056" cy="21043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8424" y="2306667"/>
            <a:ext cx="1859330" cy="231401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6506" y="4679835"/>
            <a:ext cx="2783322" cy="208749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7128" y="2313198"/>
            <a:ext cx="2658227" cy="226244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81294" y="2306667"/>
            <a:ext cx="1787035" cy="2314013"/>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58166" y="126879"/>
            <a:ext cx="2495343" cy="2080744"/>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693" y="4719724"/>
            <a:ext cx="2730136" cy="2047602"/>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2627" y="4670668"/>
            <a:ext cx="2842728" cy="209665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944" y="2283068"/>
            <a:ext cx="1742440" cy="2387600"/>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21033" y="1667098"/>
            <a:ext cx="2743200" cy="3645408"/>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3251" y="1667098"/>
            <a:ext cx="2857286" cy="3697664"/>
          </a:xfrm>
          <a:prstGeom prst="rect">
            <a:avLst/>
          </a:prstGeom>
        </p:spPr>
      </p:pic>
    </p:spTree>
    <p:extLst>
      <p:ext uri="{BB962C8B-B14F-4D97-AF65-F5344CB8AC3E}">
        <p14:creationId xmlns:p14="http://schemas.microsoft.com/office/powerpoint/2010/main" val="2100823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1680"/>
            <a:ext cx="9144000" cy="772319"/>
          </a:xfrm>
        </p:spPr>
        <p:txBody>
          <a:bodyPr>
            <a:normAutofit/>
          </a:bodyPr>
          <a:lstStyle/>
          <a:p>
            <a:r>
              <a:rPr lang="en-US" sz="4000" dirty="0">
                <a:solidFill>
                  <a:schemeClr val="bg1"/>
                </a:solidFill>
                <a:latin typeface="Garamond" panose="02020404030301010803" pitchFamily="18" charset="0"/>
              </a:rPr>
              <a:t>Courtesy Boat </a:t>
            </a:r>
            <a:r>
              <a:rPr lang="en-US" sz="4000" dirty="0" smtClean="0">
                <a:solidFill>
                  <a:schemeClr val="bg1"/>
                </a:solidFill>
                <a:latin typeface="Garamond" panose="02020404030301010803" pitchFamily="18" charset="0"/>
              </a:rPr>
              <a:t>Inspector</a:t>
            </a:r>
            <a:endParaRPr lang="en-US" sz="4000" dirty="0">
              <a:solidFill>
                <a:schemeClr val="bg1"/>
              </a:solidFill>
              <a:latin typeface="Garamond" panose="02020404030301010803" pitchFamily="18" charset="0"/>
            </a:endParaRPr>
          </a:p>
        </p:txBody>
      </p:sp>
      <p:sp>
        <p:nvSpPr>
          <p:cNvPr id="3" name="Subtitle 2"/>
          <p:cNvSpPr>
            <a:spLocks noGrp="1"/>
          </p:cNvSpPr>
          <p:nvPr>
            <p:ph type="subTitle" idx="1"/>
          </p:nvPr>
        </p:nvSpPr>
        <p:spPr>
          <a:xfrm>
            <a:off x="-240146" y="1299904"/>
            <a:ext cx="9144000" cy="722312"/>
          </a:xfrm>
        </p:spPr>
        <p:txBody>
          <a:bodyPr>
            <a:normAutofit/>
          </a:bodyPr>
          <a:lstStyle/>
          <a:p>
            <a:r>
              <a:rPr lang="en-US" dirty="0" smtClean="0">
                <a:solidFill>
                  <a:schemeClr val="bg1"/>
                </a:solidFill>
                <a:latin typeface="Garamond" panose="02020404030301010803" pitchFamily="18" charset="0"/>
              </a:rPr>
              <a:t>Coordinator</a:t>
            </a:r>
            <a:r>
              <a:rPr lang="en-US" sz="4000" dirty="0" smtClean="0">
                <a:solidFill>
                  <a:schemeClr val="bg1"/>
                </a:solidFill>
                <a:latin typeface="Garamond" panose="02020404030301010803" pitchFamily="18" charset="0"/>
              </a:rPr>
              <a:t> </a:t>
            </a:r>
            <a:r>
              <a:rPr lang="en-US" dirty="0" smtClean="0">
                <a:solidFill>
                  <a:schemeClr val="bg1"/>
                </a:solidFill>
                <a:latin typeface="Garamond" panose="02020404030301010803" pitchFamily="18" charset="0"/>
              </a:rPr>
              <a:t>Training</a:t>
            </a:r>
            <a:endParaRPr lang="en-US" dirty="0">
              <a:solidFill>
                <a:schemeClr val="bg1"/>
              </a:solidFill>
              <a:latin typeface="Garamond" panose="02020404030301010803" pitchFamily="18" charset="0"/>
            </a:endParaRPr>
          </a:p>
        </p:txBody>
      </p:sp>
      <p:sp>
        <p:nvSpPr>
          <p:cNvPr id="7" name="Subtitle 2"/>
          <p:cNvSpPr txBox="1">
            <a:spLocks/>
          </p:cNvSpPr>
          <p:nvPr/>
        </p:nvSpPr>
        <p:spPr>
          <a:xfrm>
            <a:off x="143753" y="5291715"/>
            <a:ext cx="9144000" cy="72231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smtClean="0">
                <a:solidFill>
                  <a:schemeClr val="bg1"/>
                </a:solidFill>
                <a:latin typeface="Garamond" panose="02020404030301010803" pitchFamily="18" charset="0"/>
              </a:rPr>
              <a:t>Mary Jewett – mary@mainelakes.org</a:t>
            </a:r>
          </a:p>
        </p:txBody>
      </p:sp>
      <p:pic>
        <p:nvPicPr>
          <p:cNvPr id="8"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4846" y="5849164"/>
            <a:ext cx="850136" cy="83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991026" y="6036476"/>
            <a:ext cx="8137236" cy="461665"/>
          </a:xfrm>
          <a:prstGeom prst="rect">
            <a:avLst/>
          </a:prstGeom>
        </p:spPr>
        <p:txBody>
          <a:bodyPr wrap="square">
            <a:spAutoFit/>
          </a:bodyPr>
          <a:lstStyle/>
          <a:p>
            <a:pPr eaLnBrk="1" hangingPunct="1">
              <a:defRPr/>
            </a:pPr>
            <a:r>
              <a:rPr lang="en-US" altLang="en-US" sz="2400" dirty="0" smtClean="0">
                <a:solidFill>
                  <a:schemeClr val="bg1"/>
                </a:solidFill>
                <a:latin typeface="Garamond" panose="02020404030301010803" pitchFamily="18" charset="0"/>
              </a:rPr>
              <a:t>Chris Reily – Chris.Reily@Maine.gov</a:t>
            </a:r>
            <a:endParaRPr lang="en-US" altLang="en-US" sz="2400" dirty="0">
              <a:solidFill>
                <a:schemeClr val="bg1"/>
              </a:solidFill>
              <a:latin typeface="Garamond" panose="02020404030301010803" pitchFamily="18" charset="0"/>
            </a:endParaRPr>
          </a:p>
        </p:txBody>
      </p:sp>
      <p:sp>
        <p:nvSpPr>
          <p:cNvPr id="5" name="TextBox 4"/>
          <p:cNvSpPr txBox="1"/>
          <p:nvPr/>
        </p:nvSpPr>
        <p:spPr>
          <a:xfrm>
            <a:off x="0" y="2443027"/>
            <a:ext cx="9144000" cy="1569660"/>
          </a:xfrm>
          <a:prstGeom prst="rect">
            <a:avLst/>
          </a:prstGeom>
          <a:noFill/>
        </p:spPr>
        <p:txBody>
          <a:bodyPr wrap="square" rtlCol="0">
            <a:spAutoFit/>
          </a:bodyPr>
          <a:lstStyle/>
          <a:p>
            <a:pPr algn="ctr"/>
            <a:r>
              <a:rPr lang="en-US" sz="3200" dirty="0" smtClean="0">
                <a:solidFill>
                  <a:schemeClr val="bg1"/>
                </a:solidFill>
                <a:latin typeface="Garamond" panose="02020404030301010803" pitchFamily="18" charset="0"/>
              </a:rPr>
              <a:t>If you have additional questions, feel free to contact us via email. </a:t>
            </a:r>
          </a:p>
          <a:p>
            <a:pPr algn="ctr"/>
            <a:endParaRPr lang="en-US" sz="3200" dirty="0">
              <a:solidFill>
                <a:schemeClr val="bg1"/>
              </a:solidFill>
              <a:latin typeface="Garamond" panose="02020404030301010803"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8403" y="4992903"/>
            <a:ext cx="1021124" cy="1021124"/>
          </a:xfrm>
          <a:prstGeom prst="rect">
            <a:avLst/>
          </a:prstGeom>
        </p:spPr>
      </p:pic>
    </p:spTree>
    <p:extLst>
      <p:ext uri="{BB962C8B-B14F-4D97-AF65-F5344CB8AC3E}">
        <p14:creationId xmlns:p14="http://schemas.microsoft.com/office/powerpoint/2010/main" val="44652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p:cNvPr>
          <p:cNvSpPr/>
          <p:nvPr/>
        </p:nvSpPr>
        <p:spPr>
          <a:xfrm>
            <a:off x="0" y="6481763"/>
            <a:ext cx="9144000" cy="376237"/>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chemeClr val="bg1"/>
              </a:solidFill>
              <a:latin typeface="Arial" pitchFamily="34" charset="0"/>
              <a:cs typeface="Arial" pitchFamily="34" charset="0"/>
            </a:endParaRPr>
          </a:p>
        </p:txBody>
      </p:sp>
      <p:sp>
        <p:nvSpPr>
          <p:cNvPr id="8" name="Rectangle 7">
            <a:extLst/>
          </p:cNvPr>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46" name="Rectangle 7"/>
          <p:cNvSpPr>
            <a:spLocks noChangeArrowheads="1"/>
          </p:cNvSpPr>
          <p:nvPr/>
        </p:nvSpPr>
        <p:spPr bwMode="auto">
          <a:xfrm>
            <a:off x="1400175" y="379448"/>
            <a:ext cx="634365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solidFill>
                  <a:schemeClr val="bg1"/>
                </a:solidFill>
                <a:latin typeface="Garamond" panose="02020404030301010803" pitchFamily="18" charset="0"/>
              </a:rPr>
              <a:t>Maine AIS Law </a:t>
            </a:r>
            <a:br>
              <a:rPr lang="en-US" altLang="en-US" dirty="0">
                <a:solidFill>
                  <a:schemeClr val="bg1"/>
                </a:solidFill>
                <a:latin typeface="Garamond" panose="02020404030301010803" pitchFamily="18" charset="0"/>
              </a:rPr>
            </a:br>
            <a:r>
              <a:rPr lang="en-US" altLang="en-US" dirty="0">
                <a:solidFill>
                  <a:schemeClr val="bg1"/>
                </a:solidFill>
                <a:latin typeface="Garamond" panose="02020404030301010803" pitchFamily="18" charset="0"/>
              </a:rPr>
              <a:t>MRS Title 38 Subsection 419-c</a:t>
            </a:r>
            <a:endParaRPr lang="en-US" altLang="en-US" b="1" dirty="0">
              <a:solidFill>
                <a:schemeClr val="bg1"/>
              </a:solidFill>
              <a:latin typeface="Garamond" panose="02020404030301010803" pitchFamily="18" charset="0"/>
            </a:endParaRPr>
          </a:p>
        </p:txBody>
      </p:sp>
      <p:sp>
        <p:nvSpPr>
          <p:cNvPr id="6" name="TextBox 5"/>
          <p:cNvSpPr txBox="1"/>
          <p:nvPr/>
        </p:nvSpPr>
        <p:spPr>
          <a:xfrm>
            <a:off x="219270" y="1361956"/>
            <a:ext cx="5388429" cy="2031325"/>
          </a:xfrm>
          <a:prstGeom prst="rect">
            <a:avLst/>
          </a:prstGeom>
          <a:noFill/>
        </p:spPr>
        <p:txBody>
          <a:bodyPr wrap="square">
            <a:spAutoFit/>
          </a:bodyPr>
          <a:lstStyle/>
          <a:p>
            <a:pPr>
              <a:defRPr/>
            </a:pPr>
            <a:r>
              <a:rPr lang="en-US" dirty="0">
                <a:solidFill>
                  <a:schemeClr val="bg1"/>
                </a:solidFill>
                <a:latin typeface="Garamond" panose="02020404030301010803" pitchFamily="18" charset="0"/>
              </a:rPr>
              <a:t>Prohibition. </a:t>
            </a:r>
          </a:p>
          <a:p>
            <a:pPr>
              <a:defRPr/>
            </a:pPr>
            <a:r>
              <a:rPr lang="en-US" dirty="0">
                <a:solidFill>
                  <a:schemeClr val="bg1"/>
                </a:solidFill>
                <a:latin typeface="Garamond" panose="02020404030301010803" pitchFamily="18" charset="0"/>
              </a:rPr>
              <a:t>A person may not:</a:t>
            </a:r>
          </a:p>
          <a:p>
            <a:pPr marL="285750" indent="-285750">
              <a:buFont typeface="Arial" panose="020B0604020202020204" pitchFamily="34" charset="0"/>
              <a:buChar char="•"/>
              <a:defRPr/>
            </a:pPr>
            <a:r>
              <a:rPr lang="en-US" dirty="0">
                <a:solidFill>
                  <a:schemeClr val="bg1"/>
                </a:solidFill>
                <a:latin typeface="Garamond" panose="02020404030301010803" pitchFamily="18" charset="0"/>
              </a:rPr>
              <a:t>Transport any aquatic plant or plant part on the outside of any vessel on a public road</a:t>
            </a:r>
          </a:p>
          <a:p>
            <a:pPr marL="285750" indent="-285750">
              <a:buFont typeface="Arial" panose="020B0604020202020204" pitchFamily="34" charset="0"/>
              <a:buChar char="•"/>
              <a:defRPr/>
            </a:pPr>
            <a:r>
              <a:rPr lang="en-US" dirty="0">
                <a:solidFill>
                  <a:schemeClr val="bg1"/>
                </a:solidFill>
                <a:latin typeface="Garamond" panose="02020404030301010803" pitchFamily="18" charset="0"/>
              </a:rPr>
              <a:t>Posses, import, cultivate, transport, or distribute any invasive plant (15 on list)</a:t>
            </a:r>
          </a:p>
          <a:p>
            <a:pPr marL="285750" indent="-285750">
              <a:buFont typeface="Arial" panose="020B0604020202020204" pitchFamily="34" charset="0"/>
              <a:buChar char="•"/>
              <a:defRPr/>
            </a:pPr>
            <a:r>
              <a:rPr lang="en-US" dirty="0">
                <a:solidFill>
                  <a:schemeClr val="bg1"/>
                </a:solidFill>
                <a:latin typeface="Garamond" panose="02020404030301010803" pitchFamily="18" charset="0"/>
              </a:rPr>
              <a:t>Drain or release water into any inland water source</a:t>
            </a:r>
          </a:p>
        </p:txBody>
      </p:sp>
      <p:sp>
        <p:nvSpPr>
          <p:cNvPr id="7" name="TextBox 6"/>
          <p:cNvSpPr txBox="1"/>
          <p:nvPr/>
        </p:nvSpPr>
        <p:spPr>
          <a:xfrm>
            <a:off x="298579" y="3651355"/>
            <a:ext cx="5388429" cy="2031325"/>
          </a:xfrm>
          <a:prstGeom prst="rect">
            <a:avLst/>
          </a:prstGeom>
          <a:noFill/>
        </p:spPr>
        <p:txBody>
          <a:bodyPr wrap="square">
            <a:spAutoFit/>
          </a:bodyPr>
          <a:lstStyle/>
          <a:p>
            <a:pPr>
              <a:defRPr/>
            </a:pPr>
            <a:r>
              <a:rPr lang="en-US" dirty="0">
                <a:solidFill>
                  <a:schemeClr val="bg1"/>
                </a:solidFill>
                <a:latin typeface="Garamond" panose="02020404030301010803" pitchFamily="18" charset="0"/>
              </a:rPr>
              <a:t>Draining of watercraft and equipment. </a:t>
            </a:r>
          </a:p>
          <a:p>
            <a:pPr>
              <a:defRPr/>
            </a:pPr>
            <a:r>
              <a:rPr lang="en-US" dirty="0">
                <a:solidFill>
                  <a:schemeClr val="bg1"/>
                </a:solidFill>
                <a:latin typeface="Garamond" panose="02020404030301010803" pitchFamily="18" charset="0"/>
              </a:rPr>
              <a:t>Just prior to launching and when removing a watercraft a person:</a:t>
            </a:r>
          </a:p>
          <a:p>
            <a:pPr marL="285750" indent="-285750">
              <a:buFont typeface="Arial" panose="020B0604020202020204" pitchFamily="34" charset="0"/>
              <a:buChar char="•"/>
              <a:defRPr/>
            </a:pPr>
            <a:r>
              <a:rPr lang="en-US" dirty="0">
                <a:solidFill>
                  <a:schemeClr val="bg1"/>
                </a:solidFill>
                <a:latin typeface="Garamond" panose="02020404030301010803" pitchFamily="18" charset="0"/>
              </a:rPr>
              <a:t>Shall remove or open any hull drain plugs, bailers, valves, live wells, ballast tanks, and other devices designed for routine removal or opening and closing to encourage water to drain</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6988" y="1309176"/>
            <a:ext cx="3219061" cy="5087674"/>
          </a:xfrm>
          <a:prstGeom prst="rect">
            <a:avLst/>
          </a:prstGeom>
        </p:spPr>
      </p:pic>
    </p:spTree>
    <p:extLst>
      <p:ext uri="{BB962C8B-B14F-4D97-AF65-F5344CB8AC3E}">
        <p14:creationId xmlns:p14="http://schemas.microsoft.com/office/powerpoint/2010/main" val="726718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34302" y="0"/>
            <a:ext cx="7886700" cy="972551"/>
          </a:xfrm>
          <a:noFill/>
        </p:spPr>
        <p:txBody>
          <a:bodyPr>
            <a:noAutofit/>
          </a:bodyPr>
          <a:lstStyle/>
          <a:p>
            <a:pPr algn="ctr"/>
            <a:r>
              <a:rPr lang="en-US" sz="3600" dirty="0">
                <a:solidFill>
                  <a:schemeClr val="bg1"/>
                </a:solidFill>
                <a:latin typeface="Garamond" panose="02020404030301010803" pitchFamily="18" charset="0"/>
                <a:ea typeface="Times New Roman" panose="02020603050405020304" pitchFamily="18" charset="0"/>
                <a:cs typeface="Calibri" panose="020F0502020204030204" pitchFamily="34" charset="0"/>
              </a:rPr>
              <a:t>Maine </a:t>
            </a:r>
            <a:r>
              <a:rPr lang="en-US" sz="3600" dirty="0" smtClean="0">
                <a:solidFill>
                  <a:schemeClr val="bg1"/>
                </a:solidFill>
                <a:latin typeface="Garamond" panose="02020404030301010803" pitchFamily="18" charset="0"/>
                <a:ea typeface="Times New Roman" panose="02020603050405020304" pitchFamily="18" charset="0"/>
                <a:cs typeface="Calibri" panose="020F0502020204030204" pitchFamily="34" charset="0"/>
              </a:rPr>
              <a:t>AIS </a:t>
            </a:r>
            <a:r>
              <a:rPr lang="en-US" sz="3600" dirty="0">
                <a:solidFill>
                  <a:schemeClr val="bg1"/>
                </a:solidFill>
                <a:latin typeface="Garamond" panose="02020404030301010803" pitchFamily="18" charset="0"/>
                <a:ea typeface="Times New Roman" panose="02020603050405020304" pitchFamily="18" charset="0"/>
                <a:cs typeface="Calibri" panose="020F0502020204030204" pitchFamily="34" charset="0"/>
              </a:rPr>
              <a:t>Law </a:t>
            </a:r>
            <a:endParaRPr lang="en-US" sz="3600" dirty="0">
              <a:solidFill>
                <a:schemeClr val="bg1"/>
              </a:solidFill>
              <a:latin typeface="Garamond" panose="02020404030301010803" pitchFamily="18" charset="0"/>
            </a:endParaRPr>
          </a:p>
        </p:txBody>
      </p:sp>
      <p:grpSp>
        <p:nvGrpSpPr>
          <p:cNvPr id="25" name="Group 24"/>
          <p:cNvGrpSpPr/>
          <p:nvPr/>
        </p:nvGrpSpPr>
        <p:grpSpPr>
          <a:xfrm>
            <a:off x="0" y="6326698"/>
            <a:ext cx="9144000" cy="392560"/>
            <a:chOff x="0" y="6326698"/>
            <a:chExt cx="9144000" cy="392560"/>
          </a:xfrm>
        </p:grpSpPr>
        <p:sp>
          <p:nvSpPr>
            <p:cNvPr id="22" name="Rectangle 21">
              <a:extLst>
                <a:ext uri="{FF2B5EF4-FFF2-40B4-BE49-F238E27FC236}">
                  <a16:creationId xmlns:a16="http://schemas.microsoft.com/office/drawing/2014/main" id="{6C6E951B-F879-4460-81E2-8DF6B21B49C5}"/>
                </a:ext>
              </a:extLst>
            </p:cNvPr>
            <p:cNvSpPr/>
            <p:nvPr/>
          </p:nvSpPr>
          <p:spPr>
            <a:xfrm>
              <a:off x="0" y="6326698"/>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sp>
          <p:nvSpPr>
            <p:cNvPr id="5" name="TextBox 4"/>
            <p:cNvSpPr txBox="1"/>
            <p:nvPr/>
          </p:nvSpPr>
          <p:spPr>
            <a:xfrm>
              <a:off x="144316" y="6349926"/>
              <a:ext cx="2212722" cy="369332"/>
            </a:xfrm>
            <a:prstGeom prst="rect">
              <a:avLst/>
            </a:prstGeom>
            <a:noFill/>
          </p:spPr>
          <p:txBody>
            <a:bodyPr wrap="none" rtlCol="0">
              <a:spAutoFit/>
            </a:bodyPr>
            <a:lstStyle/>
            <a:p>
              <a:r>
                <a:rPr lang="en-US" dirty="0">
                  <a:solidFill>
                    <a:schemeClr val="bg1"/>
                  </a:solidFill>
                  <a:latin typeface="Garamond" panose="02020404030301010803" pitchFamily="18" charset="0"/>
                </a:rPr>
                <a:t>CBI Handbook page </a:t>
              </a:r>
              <a:r>
                <a:rPr lang="en-US" dirty="0" smtClean="0">
                  <a:solidFill>
                    <a:schemeClr val="bg1"/>
                  </a:solidFill>
                  <a:latin typeface="Garamond" panose="02020404030301010803" pitchFamily="18" charset="0"/>
                </a:rPr>
                <a:t>1</a:t>
              </a:r>
              <a:endParaRPr lang="en-US" dirty="0">
                <a:solidFill>
                  <a:schemeClr val="bg1"/>
                </a:solidFill>
                <a:latin typeface="Garamond" panose="02020404030301010803" pitchFamily="18" charset="0"/>
              </a:endParaRPr>
            </a:p>
          </p:txBody>
        </p:sp>
      </p:grpSp>
      <p:sp>
        <p:nvSpPr>
          <p:cNvPr id="9" name="TextBox 8"/>
          <p:cNvSpPr txBox="1">
            <a:spLocks noChangeArrowheads="1"/>
          </p:cNvSpPr>
          <p:nvPr/>
        </p:nvSpPr>
        <p:spPr bwMode="auto">
          <a:xfrm>
            <a:off x="265922" y="1275333"/>
            <a:ext cx="564035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dirty="0">
                <a:solidFill>
                  <a:schemeClr val="bg1"/>
                </a:solidFill>
                <a:latin typeface="Garamond" panose="02020404030301010803" pitchFamily="18" charset="0"/>
              </a:rPr>
              <a:t>Penalties</a:t>
            </a:r>
            <a:r>
              <a:rPr lang="en-US" altLang="en-US" sz="2400" dirty="0" smtClean="0">
                <a:solidFill>
                  <a:schemeClr val="bg1"/>
                </a:solidFill>
                <a:latin typeface="Garamond" panose="02020404030301010803" pitchFamily="18" charset="0"/>
              </a:rPr>
              <a:t>.</a:t>
            </a:r>
          </a:p>
          <a:p>
            <a:pPr>
              <a:spcBef>
                <a:spcPct val="0"/>
              </a:spcBef>
              <a:buFontTx/>
              <a:buNone/>
            </a:pPr>
            <a:endParaRPr lang="en-US" altLang="en-US" sz="1200" dirty="0">
              <a:solidFill>
                <a:schemeClr val="bg1"/>
              </a:solidFill>
              <a:latin typeface="Garamond" panose="02020404030301010803" pitchFamily="18" charset="0"/>
            </a:endParaRPr>
          </a:p>
          <a:p>
            <a:pPr>
              <a:spcBef>
                <a:spcPct val="0"/>
              </a:spcBef>
              <a:buFontTx/>
              <a:buNone/>
            </a:pPr>
            <a:r>
              <a:rPr lang="en-US" altLang="en-US" sz="2400" dirty="0">
                <a:solidFill>
                  <a:schemeClr val="bg1"/>
                </a:solidFill>
                <a:latin typeface="Garamond" panose="02020404030301010803" pitchFamily="18" charset="0"/>
              </a:rPr>
              <a:t>Violations may result in fines up to $500, and $2500 for subsequent violations. This includes fines for failure to display the current years Lake and River Protection Sticker. </a:t>
            </a:r>
          </a:p>
        </p:txBody>
      </p:sp>
      <p:sp>
        <p:nvSpPr>
          <p:cNvPr id="10" name="TextBox 9"/>
          <p:cNvSpPr txBox="1"/>
          <p:nvPr/>
        </p:nvSpPr>
        <p:spPr>
          <a:xfrm>
            <a:off x="265922" y="3754849"/>
            <a:ext cx="5640356" cy="2215991"/>
          </a:xfrm>
          <a:prstGeom prst="rect">
            <a:avLst/>
          </a:prstGeom>
          <a:noFill/>
        </p:spPr>
        <p:txBody>
          <a:bodyPr wrap="square">
            <a:spAutoFit/>
          </a:bodyPr>
          <a:lstStyle/>
          <a:p>
            <a:pPr>
              <a:defRPr/>
            </a:pPr>
            <a:r>
              <a:rPr lang="en-US" sz="2400" dirty="0">
                <a:solidFill>
                  <a:schemeClr val="bg1"/>
                </a:solidFill>
                <a:latin typeface="Garamond" panose="02020404030301010803" pitchFamily="18" charset="0"/>
              </a:rPr>
              <a:t>Funding</a:t>
            </a:r>
            <a:r>
              <a:rPr lang="en-US" sz="2400" dirty="0" smtClean="0">
                <a:solidFill>
                  <a:schemeClr val="bg1"/>
                </a:solidFill>
                <a:latin typeface="Garamond" panose="02020404030301010803" pitchFamily="18" charset="0"/>
              </a:rPr>
              <a:t>.</a:t>
            </a:r>
          </a:p>
          <a:p>
            <a:pPr>
              <a:defRPr/>
            </a:pPr>
            <a:endParaRPr lang="en-US" sz="1400" dirty="0">
              <a:solidFill>
                <a:schemeClr val="bg1"/>
              </a:solidFill>
              <a:latin typeface="Garamond" panose="02020404030301010803" pitchFamily="18" charset="0"/>
            </a:endParaRPr>
          </a:p>
          <a:p>
            <a:pPr>
              <a:defRPr/>
            </a:pPr>
            <a:r>
              <a:rPr lang="en-US" altLang="en-US" sz="2400" dirty="0">
                <a:solidFill>
                  <a:schemeClr val="bg1"/>
                </a:solidFill>
                <a:latin typeface="Garamond" panose="02020404030301010803" pitchFamily="18" charset="0"/>
                <a:ea typeface="Times New Roman" panose="02020603050405020304" pitchFamily="18" charset="0"/>
              </a:rPr>
              <a:t>Funding Mechanism:  Sticker revenue goes into dedicated state fund, </a:t>
            </a:r>
            <a:r>
              <a:rPr lang="en-US" altLang="en-US" sz="2400" dirty="0" smtClean="0">
                <a:solidFill>
                  <a:schemeClr val="bg1"/>
                </a:solidFill>
                <a:latin typeface="Garamond" panose="02020404030301010803" pitchFamily="18" charset="0"/>
                <a:ea typeface="Times New Roman" panose="02020603050405020304" pitchFamily="18" charset="0"/>
              </a:rPr>
              <a:t>70</a:t>
            </a:r>
            <a:r>
              <a:rPr lang="en-US" altLang="en-US" sz="2400" dirty="0">
                <a:solidFill>
                  <a:schemeClr val="bg1"/>
                </a:solidFill>
                <a:latin typeface="Garamond" panose="02020404030301010803" pitchFamily="18" charset="0"/>
                <a:ea typeface="Times New Roman" panose="02020603050405020304" pitchFamily="18" charset="0"/>
              </a:rPr>
              <a:t>% to DEP, </a:t>
            </a:r>
            <a:r>
              <a:rPr lang="en-US" altLang="en-US" sz="2400" dirty="0" smtClean="0">
                <a:solidFill>
                  <a:schemeClr val="bg1"/>
                </a:solidFill>
                <a:latin typeface="Garamond" panose="02020404030301010803" pitchFamily="18" charset="0"/>
                <a:ea typeface="Times New Roman" panose="02020603050405020304" pitchFamily="18" charset="0"/>
              </a:rPr>
              <a:t>30</a:t>
            </a:r>
            <a:r>
              <a:rPr lang="en-US" altLang="en-US" sz="2400" dirty="0">
                <a:solidFill>
                  <a:schemeClr val="bg1"/>
                </a:solidFill>
                <a:latin typeface="Garamond" panose="02020404030301010803" pitchFamily="18" charset="0"/>
                <a:ea typeface="Times New Roman" panose="02020603050405020304" pitchFamily="18" charset="0"/>
              </a:rPr>
              <a:t>% to DIFW, Funds are used for plant removal, early detection, and </a:t>
            </a:r>
            <a:r>
              <a:rPr lang="en-US" altLang="en-US" sz="2400" dirty="0" err="1">
                <a:solidFill>
                  <a:schemeClr val="bg1"/>
                </a:solidFill>
                <a:latin typeface="Garamond" panose="02020404030301010803" pitchFamily="18" charset="0"/>
                <a:ea typeface="Times New Roman" panose="02020603050405020304" pitchFamily="18" charset="0"/>
              </a:rPr>
              <a:t>invasives</a:t>
            </a:r>
            <a:r>
              <a:rPr lang="en-US" altLang="en-US" sz="2400" dirty="0">
                <a:solidFill>
                  <a:schemeClr val="bg1"/>
                </a:solidFill>
                <a:latin typeface="Garamond" panose="02020404030301010803" pitchFamily="18" charset="0"/>
                <a:ea typeface="Times New Roman" panose="02020603050405020304" pitchFamily="18" charset="0"/>
              </a:rPr>
              <a:t> prevention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685" y="3636606"/>
            <a:ext cx="2560320" cy="2514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6278" y="1166342"/>
            <a:ext cx="2967135" cy="2144397"/>
          </a:xfrm>
          <a:prstGeom prst="rect">
            <a:avLst/>
          </a:prstGeom>
        </p:spPr>
      </p:pic>
    </p:spTree>
    <p:extLst>
      <p:ext uri="{BB962C8B-B14F-4D97-AF65-F5344CB8AC3E}">
        <p14:creationId xmlns:p14="http://schemas.microsoft.com/office/powerpoint/2010/main" val="189227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1B38AA-AB7F-4A93-B87E-5FADBFCC0832}"/>
              </a:ext>
            </a:extLst>
          </p:cNvPr>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1" name="Rectangle 10"/>
          <p:cNvSpPr/>
          <p:nvPr/>
        </p:nvSpPr>
        <p:spPr>
          <a:xfrm>
            <a:off x="0" y="6465888"/>
            <a:ext cx="9144000" cy="376237"/>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pic>
        <p:nvPicPr>
          <p:cNvPr id="819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H="1">
            <a:off x="1143000" y="2667000"/>
            <a:ext cx="5029200" cy="1905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667000" y="1828800"/>
            <a:ext cx="3505200" cy="1143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470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1B38AA-AB7F-4A93-B87E-5FADBFCC0832}"/>
              </a:ext>
            </a:extLst>
          </p:cNvPr>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1" name="Rectangle 10"/>
          <p:cNvSpPr/>
          <p:nvPr/>
        </p:nvSpPr>
        <p:spPr>
          <a:xfrm>
            <a:off x="0" y="6465888"/>
            <a:ext cx="9144000" cy="376237"/>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pic>
        <p:nvPicPr>
          <p:cNvPr id="819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p:cNvGrpSpPr/>
          <p:nvPr/>
        </p:nvGrpSpPr>
        <p:grpSpPr>
          <a:xfrm>
            <a:off x="858417" y="2369976"/>
            <a:ext cx="5477069" cy="3769567"/>
            <a:chOff x="858417" y="2369976"/>
            <a:chExt cx="5477069" cy="3769567"/>
          </a:xfrm>
        </p:grpSpPr>
        <p:cxnSp>
          <p:nvCxnSpPr>
            <p:cNvPr id="9" name="Straight Arrow Connector 8"/>
            <p:cNvCxnSpPr/>
            <p:nvPr/>
          </p:nvCxnSpPr>
          <p:spPr>
            <a:xfrm flipH="1" flipV="1">
              <a:off x="2304661" y="2369976"/>
              <a:ext cx="3918857" cy="373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369977" y="2556588"/>
              <a:ext cx="3853541" cy="35829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58417" y="3965510"/>
              <a:ext cx="5477069" cy="9237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063691" y="2640563"/>
              <a:ext cx="5271795" cy="18754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06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1B38AA-AB7F-4A93-B87E-5FADBFCC0832}"/>
              </a:ext>
            </a:extLst>
          </p:cNvPr>
          <p:cNvSpPr/>
          <p:nvPr/>
        </p:nvSpPr>
        <p:spPr>
          <a:xfrm>
            <a:off x="0" y="0"/>
            <a:ext cx="9144000" cy="304800"/>
          </a:xfrm>
          <a:prstGeom prst="rect">
            <a:avLst/>
          </a:prstGeom>
          <a:solidFill>
            <a:srgbClr val="4EBE83"/>
          </a:solidFill>
          <a:ln>
            <a:solidFill>
              <a:srgbClr val="5CC47C"/>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1" name="Rectangle 10"/>
          <p:cNvSpPr/>
          <p:nvPr/>
        </p:nvSpPr>
        <p:spPr>
          <a:xfrm>
            <a:off x="0" y="6465888"/>
            <a:ext cx="9144000" cy="376237"/>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899" t="48163" r="4143" b="-7075"/>
          <a:stretch/>
        </p:blipFill>
        <p:spPr>
          <a:xfrm>
            <a:off x="59432" y="1082239"/>
            <a:ext cx="9025135" cy="516915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2" y="905687"/>
            <a:ext cx="4116503" cy="5452956"/>
          </a:xfrm>
          <a:prstGeom prst="rect">
            <a:avLst/>
          </a:prstGeom>
        </p:spPr>
      </p:pic>
      <p:sp>
        <p:nvSpPr>
          <p:cNvPr id="14" name="Title 1"/>
          <p:cNvSpPr>
            <a:spLocks noGrp="1"/>
          </p:cNvSpPr>
          <p:nvPr>
            <p:ph type="title"/>
          </p:nvPr>
        </p:nvSpPr>
        <p:spPr>
          <a:xfrm>
            <a:off x="628649" y="534862"/>
            <a:ext cx="7886700" cy="576571"/>
          </a:xfrm>
          <a:noFill/>
        </p:spPr>
        <p:txBody>
          <a:bodyPr>
            <a:normAutofit fontScale="90000"/>
          </a:bodyPr>
          <a:lstStyle/>
          <a:p>
            <a:pPr algn="ctr"/>
            <a:r>
              <a:rPr lang="en-US" dirty="0" smtClean="0">
                <a:solidFill>
                  <a:schemeClr val="bg1"/>
                </a:solidFill>
                <a:latin typeface="Garamond" panose="02020404030301010803" pitchFamily="18" charset="0"/>
              </a:rPr>
              <a:t>Swollen Bladderwort</a:t>
            </a:r>
            <a:endParaRPr lang="en-US"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25667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60412"/>
            <a:ext cx="7886700" cy="576571"/>
          </a:xfrm>
          <a:noFill/>
        </p:spPr>
        <p:txBody>
          <a:bodyPr>
            <a:normAutofit fontScale="90000"/>
          </a:bodyPr>
          <a:lstStyle/>
          <a:p>
            <a:pPr algn="ctr"/>
            <a:r>
              <a:rPr lang="en-US" dirty="0" smtClean="0">
                <a:solidFill>
                  <a:schemeClr val="bg1"/>
                </a:solidFill>
                <a:latin typeface="Garamond" panose="02020404030301010803" pitchFamily="18" charset="0"/>
              </a:rPr>
              <a:t>What makes a good inspection?</a:t>
            </a:r>
            <a:endParaRPr lang="en-US" dirty="0">
              <a:solidFill>
                <a:schemeClr val="bg1"/>
              </a:solidFill>
              <a:latin typeface="Garamond" panose="02020404030301010803" pitchFamily="18" charset="0"/>
            </a:endParaRPr>
          </a:p>
        </p:txBody>
      </p:sp>
      <p:sp>
        <p:nvSpPr>
          <p:cNvPr id="3" name="Content Placeholder 2"/>
          <p:cNvSpPr>
            <a:spLocks noGrp="1"/>
          </p:cNvSpPr>
          <p:nvPr>
            <p:ph idx="1"/>
          </p:nvPr>
        </p:nvSpPr>
        <p:spPr>
          <a:xfrm>
            <a:off x="249366" y="736984"/>
            <a:ext cx="5412525" cy="5369176"/>
          </a:xfrm>
        </p:spPr>
        <p:txBody>
          <a:bodyPr>
            <a:normAutofit/>
          </a:bodyPr>
          <a:lstStyle/>
          <a:p>
            <a:r>
              <a:rPr lang="en-US" sz="2400" dirty="0" smtClean="0">
                <a:solidFill>
                  <a:schemeClr val="bg1"/>
                </a:solidFill>
                <a:latin typeface="Garamond" panose="02020404030301010803" pitchFamily="18" charset="0"/>
              </a:rPr>
              <a:t>Be courteous </a:t>
            </a:r>
          </a:p>
          <a:p>
            <a:r>
              <a:rPr lang="en-US" sz="2400" dirty="0" smtClean="0">
                <a:solidFill>
                  <a:schemeClr val="bg1"/>
                </a:solidFill>
                <a:latin typeface="Garamond" panose="02020404030301010803" pitchFamily="18" charset="0"/>
              </a:rPr>
              <a:t>Be informative but not overwhelming. </a:t>
            </a:r>
          </a:p>
          <a:p>
            <a:r>
              <a:rPr lang="en-US" sz="2400" dirty="0" smtClean="0">
                <a:solidFill>
                  <a:schemeClr val="bg1"/>
                </a:solidFill>
                <a:latin typeface="Garamond" panose="02020404030301010803" pitchFamily="18" charset="0"/>
              </a:rPr>
              <a:t>Do a thorough inspection: </a:t>
            </a:r>
          </a:p>
          <a:p>
            <a:pPr lvl="1"/>
            <a:r>
              <a:rPr lang="en-US" sz="1800" dirty="0" smtClean="0">
                <a:solidFill>
                  <a:schemeClr val="bg1"/>
                </a:solidFill>
                <a:latin typeface="Garamond" panose="02020404030301010803" pitchFamily="18" charset="0"/>
              </a:rPr>
              <a:t>Inspectors </a:t>
            </a:r>
            <a:r>
              <a:rPr lang="en-US" sz="1800" dirty="0">
                <a:solidFill>
                  <a:schemeClr val="bg1"/>
                </a:solidFill>
                <a:latin typeface="Garamond" panose="02020404030301010803" pitchFamily="18" charset="0"/>
              </a:rPr>
              <a:t>will need to crouch down in order to see the entire underside of the boat - just the prop is not enough</a:t>
            </a:r>
            <a:r>
              <a:rPr lang="en-US" sz="1800" dirty="0" smtClean="0">
                <a:solidFill>
                  <a:schemeClr val="bg1"/>
                </a:solidFill>
                <a:latin typeface="Garamond" panose="02020404030301010803" pitchFamily="18" charset="0"/>
              </a:rPr>
              <a:t>!</a:t>
            </a:r>
          </a:p>
          <a:p>
            <a:pPr lvl="1"/>
            <a:r>
              <a:rPr lang="en-US" sz="1800" dirty="0" smtClean="0">
                <a:solidFill>
                  <a:schemeClr val="bg1"/>
                </a:solidFill>
                <a:latin typeface="Garamond" panose="02020404030301010803" pitchFamily="18" charset="0"/>
              </a:rPr>
              <a:t>Ask if you can look inside boat – did they drop anchor?</a:t>
            </a:r>
          </a:p>
          <a:p>
            <a:pPr lvl="1"/>
            <a:r>
              <a:rPr lang="en-US" sz="1800" dirty="0" smtClean="0">
                <a:solidFill>
                  <a:schemeClr val="bg1"/>
                </a:solidFill>
                <a:latin typeface="Garamond" panose="02020404030301010803" pitchFamily="18" charset="0"/>
              </a:rPr>
              <a:t>Is the drain plug pulled?</a:t>
            </a:r>
            <a:endParaRPr lang="en-US" sz="1800" dirty="0">
              <a:solidFill>
                <a:schemeClr val="bg1"/>
              </a:solidFill>
              <a:latin typeface="Garamond" panose="02020404030301010803" pitchFamily="18" charset="0"/>
            </a:endParaRPr>
          </a:p>
          <a:p>
            <a:pPr lvl="0"/>
            <a:r>
              <a:rPr lang="en-US" sz="2400" dirty="0" err="1">
                <a:solidFill>
                  <a:schemeClr val="bg1"/>
                </a:solidFill>
                <a:latin typeface="Garamond" panose="02020404030301010803" pitchFamily="18" charset="0"/>
                <a:ea typeface="Times New Roman" panose="02020603050405020304" pitchFamily="18" charset="0"/>
                <a:cs typeface="Calibri" panose="020F0502020204030204" pitchFamily="34" charset="0"/>
              </a:rPr>
              <a:t>Stickerless</a:t>
            </a:r>
            <a:r>
              <a:rPr lang="en-US" sz="2400" dirty="0">
                <a:solidFill>
                  <a:schemeClr val="bg1"/>
                </a:solidFill>
                <a:latin typeface="Garamond" panose="02020404030301010803" pitchFamily="18" charset="0"/>
                <a:ea typeface="Times New Roman" panose="02020603050405020304" pitchFamily="18" charset="0"/>
                <a:cs typeface="Calibri" panose="020F0502020204030204" pitchFamily="34" charset="0"/>
              </a:rPr>
              <a:t> motorized boats: tell boater about penalty and where to get stickers locally</a:t>
            </a:r>
            <a:r>
              <a:rPr lang="en-US" sz="2400" dirty="0" smtClean="0">
                <a:solidFill>
                  <a:schemeClr val="bg1"/>
                </a:solidFill>
                <a:latin typeface="Garamond" panose="02020404030301010803" pitchFamily="18" charset="0"/>
                <a:ea typeface="Times New Roman" panose="02020603050405020304" pitchFamily="18" charset="0"/>
                <a:cs typeface="Calibri" panose="020F0502020204030204" pitchFamily="34" charset="0"/>
              </a:rPr>
              <a:t>.</a:t>
            </a:r>
          </a:p>
          <a:p>
            <a:pPr lvl="1"/>
            <a:r>
              <a:rPr lang="en-US" sz="1800" dirty="0" smtClean="0">
                <a:solidFill>
                  <a:schemeClr val="bg1"/>
                </a:solidFill>
                <a:latin typeface="Garamond" panose="02020404030301010803" pitchFamily="18" charset="0"/>
                <a:ea typeface="Times New Roman" panose="02020603050405020304" pitchFamily="18" charset="0"/>
                <a:cs typeface="Calibri" panose="020F0502020204030204" pitchFamily="34" charset="0"/>
              </a:rPr>
              <a:t>Can be bought online – link in the handbook</a:t>
            </a:r>
          </a:p>
          <a:p>
            <a:r>
              <a:rPr lang="en-US" sz="2400" dirty="0" smtClean="0">
                <a:solidFill>
                  <a:schemeClr val="bg1"/>
                </a:solidFill>
                <a:latin typeface="Garamond" panose="02020404030301010803" pitchFamily="18" charset="0"/>
                <a:ea typeface="Times New Roman" panose="02020603050405020304" pitchFamily="18" charset="0"/>
              </a:rPr>
              <a:t>Boater </a:t>
            </a:r>
            <a:r>
              <a:rPr lang="en-US" sz="2400" dirty="0">
                <a:solidFill>
                  <a:schemeClr val="bg1"/>
                </a:solidFill>
                <a:latin typeface="Garamond" panose="02020404030301010803" pitchFamily="18" charset="0"/>
                <a:ea typeface="Times New Roman" panose="02020603050405020304" pitchFamily="18" charset="0"/>
              </a:rPr>
              <a:t>refuses inspection: </a:t>
            </a:r>
            <a:r>
              <a:rPr lang="en-US" sz="2400" dirty="0" smtClean="0">
                <a:solidFill>
                  <a:schemeClr val="bg1"/>
                </a:solidFill>
                <a:latin typeface="Garamond" panose="02020404030301010803" pitchFamily="18" charset="0"/>
                <a:ea typeface="Times New Roman" panose="02020603050405020304" pitchFamily="18" charset="0"/>
                <a:cs typeface="Calibri" panose="020F0502020204030204" pitchFamily="34" charset="0"/>
              </a:rPr>
              <a:t>politely ask them to do it and step aside</a:t>
            </a:r>
            <a:endParaRPr lang="en-US" sz="2400" dirty="0">
              <a:solidFill>
                <a:schemeClr val="bg1"/>
              </a:solidFill>
              <a:latin typeface="Garamond" panose="02020404030301010803" pitchFamily="18" charset="0"/>
              <a:ea typeface="Times New Roman" panose="02020603050405020304" pitchFamily="18" charset="0"/>
              <a:cs typeface="Calibri" panose="020F0502020204030204" pitchFamily="34" charset="0"/>
            </a:endParaRPr>
          </a:p>
          <a:p>
            <a:pPr marL="0" indent="0">
              <a:buNone/>
            </a:pPr>
            <a:endParaRPr lang="en-US" sz="2000" dirty="0">
              <a:solidFill>
                <a:schemeClr val="bg1"/>
              </a:solidFill>
              <a:latin typeface="Garamond" panose="02020404030301010803" pitchFamily="18" charset="0"/>
              <a:ea typeface="Times New Roman" panose="02020603050405020304" pitchFamily="18" charset="0"/>
            </a:endParaRPr>
          </a:p>
          <a:p>
            <a:pPr lvl="0"/>
            <a:endParaRPr lang="en-US" sz="2400" dirty="0">
              <a:solidFill>
                <a:schemeClr val="bg1"/>
              </a:solidFill>
              <a:latin typeface="Garamond" panose="02020404030301010803" pitchFamily="18" charset="0"/>
              <a:ea typeface="Times New Roman" panose="02020603050405020304" pitchFamily="18" charset="0"/>
            </a:endParaRPr>
          </a:p>
          <a:p>
            <a:endParaRPr lang="en-US" sz="2000" dirty="0">
              <a:solidFill>
                <a:schemeClr val="bg1"/>
              </a:solidFill>
              <a:latin typeface="Garamond" panose="02020404030301010803" pitchFamily="18" charset="0"/>
            </a:endParaRPr>
          </a:p>
          <a:p>
            <a:pPr marL="457178" lvl="1" indent="0">
              <a:buNone/>
            </a:pPr>
            <a:endParaRPr lang="en-US" sz="1600" dirty="0">
              <a:solidFill>
                <a:schemeClr val="bg1"/>
              </a:solidFill>
              <a:latin typeface="Garamond" panose="02020404030301010803" pitchFamily="18" charset="0"/>
            </a:endParaRPr>
          </a:p>
        </p:txBody>
      </p:sp>
      <p:grpSp>
        <p:nvGrpSpPr>
          <p:cNvPr id="7" name="Group 6"/>
          <p:cNvGrpSpPr/>
          <p:nvPr/>
        </p:nvGrpSpPr>
        <p:grpSpPr>
          <a:xfrm>
            <a:off x="0" y="6205970"/>
            <a:ext cx="9144000" cy="376238"/>
            <a:chOff x="0" y="6205970"/>
            <a:chExt cx="9144000" cy="376238"/>
          </a:xfrm>
        </p:grpSpPr>
        <p:sp>
          <p:nvSpPr>
            <p:cNvPr id="6" name="Rectangle 5">
              <a:extLst>
                <a:ext uri="{FF2B5EF4-FFF2-40B4-BE49-F238E27FC236}">
                  <a16:creationId xmlns:a16="http://schemas.microsoft.com/office/drawing/2014/main" id="{6C6E951B-F879-4460-81E2-8DF6B21B49C5}"/>
                </a:ext>
              </a:extLst>
            </p:cNvPr>
            <p:cNvSpPr/>
            <p:nvPr/>
          </p:nvSpPr>
          <p:spPr>
            <a:xfrm>
              <a:off x="0" y="6205970"/>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sp>
          <p:nvSpPr>
            <p:cNvPr id="4" name="TextBox 3"/>
            <p:cNvSpPr txBox="1"/>
            <p:nvPr/>
          </p:nvSpPr>
          <p:spPr>
            <a:xfrm>
              <a:off x="249366" y="6205970"/>
              <a:ext cx="2467022" cy="369332"/>
            </a:xfrm>
            <a:prstGeom prst="rect">
              <a:avLst/>
            </a:prstGeom>
            <a:noFill/>
          </p:spPr>
          <p:txBody>
            <a:bodyPr wrap="none" rtlCol="0">
              <a:spAutoFit/>
            </a:bodyPr>
            <a:lstStyle/>
            <a:p>
              <a:r>
                <a:rPr lang="en-US" dirty="0">
                  <a:solidFill>
                    <a:schemeClr val="bg1"/>
                  </a:solidFill>
                  <a:latin typeface="Garamond" panose="02020404030301010803" pitchFamily="18" charset="0"/>
                </a:rPr>
                <a:t>CBI Handbook </a:t>
              </a:r>
              <a:r>
                <a:rPr lang="en-US" dirty="0" smtClean="0">
                  <a:solidFill>
                    <a:schemeClr val="bg1"/>
                  </a:solidFill>
                  <a:latin typeface="Garamond" panose="02020404030301010803" pitchFamily="18" charset="0"/>
                </a:rPr>
                <a:t>pages 3-9</a:t>
              </a:r>
              <a:endParaRPr lang="en-US" dirty="0">
                <a:solidFill>
                  <a:schemeClr val="bg1"/>
                </a:solidFill>
                <a:latin typeface="Garamond" panose="02020404030301010803" pitchFamily="18" charset="0"/>
              </a:endParaRP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225" y="1116711"/>
            <a:ext cx="3340248" cy="4453664"/>
          </a:xfrm>
          <a:prstGeom prst="rect">
            <a:avLst/>
          </a:prstGeom>
        </p:spPr>
      </p:pic>
    </p:spTree>
    <p:extLst>
      <p:ext uri="{BB962C8B-B14F-4D97-AF65-F5344CB8AC3E}">
        <p14:creationId xmlns:p14="http://schemas.microsoft.com/office/powerpoint/2010/main" val="7995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8456" y="1032946"/>
            <a:ext cx="1625671" cy="487701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21" y="1319348"/>
            <a:ext cx="1554088" cy="4304212"/>
          </a:xfrm>
          <a:prstGeom prst="rect">
            <a:avLst/>
          </a:prstGeom>
        </p:spPr>
      </p:pic>
      <p:sp>
        <p:nvSpPr>
          <p:cNvPr id="6" name="Rectangle 5"/>
          <p:cNvSpPr/>
          <p:nvPr/>
        </p:nvSpPr>
        <p:spPr>
          <a:xfrm>
            <a:off x="139336" y="298622"/>
            <a:ext cx="4831081" cy="584775"/>
          </a:xfrm>
          <a:prstGeom prst="rect">
            <a:avLst/>
          </a:prstGeom>
        </p:spPr>
        <p:txBody>
          <a:bodyPr wrap="square">
            <a:spAutoFit/>
          </a:bodyPr>
          <a:lstStyle/>
          <a:p>
            <a:r>
              <a:rPr lang="en-US" sz="3200" dirty="0" smtClean="0">
                <a:solidFill>
                  <a:schemeClr val="bg1"/>
                </a:solidFill>
                <a:latin typeface="Garamond" panose="02020404030301010803" pitchFamily="18" charset="0"/>
              </a:rPr>
              <a:t>Clean, Drain, Dry</a:t>
            </a:r>
            <a:endParaRPr lang="en-US" sz="6600" b="0" i="0" dirty="0">
              <a:solidFill>
                <a:schemeClr val="bg1"/>
              </a:solidFill>
              <a:effectLst/>
              <a:latin typeface="Garamond" panose="02020404030301010803" pitchFamily="18" charset="0"/>
            </a:endParaRPr>
          </a:p>
        </p:txBody>
      </p:sp>
      <p:cxnSp>
        <p:nvCxnSpPr>
          <p:cNvPr id="3" name="Straight Arrow Connector 2"/>
          <p:cNvCxnSpPr/>
          <p:nvPr/>
        </p:nvCxnSpPr>
        <p:spPr>
          <a:xfrm>
            <a:off x="2037806" y="3471454"/>
            <a:ext cx="4371702"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6539" y="370468"/>
            <a:ext cx="2811852" cy="447646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6640" y="3043474"/>
            <a:ext cx="3053464" cy="2365248"/>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6640" y="591840"/>
            <a:ext cx="3098418" cy="2060448"/>
          </a:xfrm>
          <a:prstGeom prst="rect">
            <a:avLst/>
          </a:prstGeom>
        </p:spPr>
      </p:pic>
      <p:grpSp>
        <p:nvGrpSpPr>
          <p:cNvPr id="7" name="Group 6"/>
          <p:cNvGrpSpPr/>
          <p:nvPr/>
        </p:nvGrpSpPr>
        <p:grpSpPr>
          <a:xfrm>
            <a:off x="0" y="6205970"/>
            <a:ext cx="9144000" cy="376238"/>
            <a:chOff x="0" y="6205970"/>
            <a:chExt cx="9144000" cy="376238"/>
          </a:xfrm>
        </p:grpSpPr>
        <p:sp>
          <p:nvSpPr>
            <p:cNvPr id="12" name="Rectangle 11">
              <a:extLst>
                <a:ext uri="{FF2B5EF4-FFF2-40B4-BE49-F238E27FC236}">
                  <a16:creationId xmlns:a16="http://schemas.microsoft.com/office/drawing/2014/main" id="{6C6E951B-F879-4460-81E2-8DF6B21B49C5}"/>
                </a:ext>
              </a:extLst>
            </p:cNvPr>
            <p:cNvSpPr/>
            <p:nvPr/>
          </p:nvSpPr>
          <p:spPr>
            <a:xfrm>
              <a:off x="0" y="6205970"/>
              <a:ext cx="9144000" cy="376238"/>
            </a:xfrm>
            <a:prstGeom prst="rect">
              <a:avLst/>
            </a:prstGeom>
            <a:solidFill>
              <a:schemeClr val="tx2">
                <a:lumMod val="75000"/>
              </a:schemeClr>
            </a:solidFill>
            <a:ln>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prstClr val="white"/>
                  </a:solidFill>
                  <a:latin typeface="Arial" pitchFamily="34" charset="0"/>
                  <a:cs typeface="Arial" pitchFamily="34" charset="0"/>
                </a:rPr>
                <a:t>       </a:t>
              </a:r>
            </a:p>
          </p:txBody>
        </p:sp>
        <p:sp>
          <p:nvSpPr>
            <p:cNvPr id="13" name="TextBox 12"/>
            <p:cNvSpPr txBox="1"/>
            <p:nvPr/>
          </p:nvSpPr>
          <p:spPr>
            <a:xfrm>
              <a:off x="249366" y="6205970"/>
              <a:ext cx="2696829" cy="369332"/>
            </a:xfrm>
            <a:prstGeom prst="rect">
              <a:avLst/>
            </a:prstGeom>
            <a:noFill/>
          </p:spPr>
          <p:txBody>
            <a:bodyPr wrap="none" rtlCol="0">
              <a:spAutoFit/>
            </a:bodyPr>
            <a:lstStyle/>
            <a:p>
              <a:r>
                <a:rPr lang="en-US" dirty="0">
                  <a:solidFill>
                    <a:schemeClr val="bg1"/>
                  </a:solidFill>
                  <a:latin typeface="Garamond" panose="02020404030301010803" pitchFamily="18" charset="0"/>
                </a:rPr>
                <a:t>CBI Handbook </a:t>
              </a:r>
              <a:r>
                <a:rPr lang="en-US" dirty="0" smtClean="0">
                  <a:solidFill>
                    <a:schemeClr val="bg1"/>
                  </a:solidFill>
                  <a:latin typeface="Garamond" panose="02020404030301010803" pitchFamily="18" charset="0"/>
                </a:rPr>
                <a:t>pages 12-15</a:t>
              </a:r>
              <a:endParaRPr lang="en-US" dirty="0">
                <a:solidFill>
                  <a:schemeClr val="bg1"/>
                </a:solidFill>
                <a:latin typeface="Garamond" panose="02020404030301010803" pitchFamily="18" charset="0"/>
              </a:endParaRPr>
            </a:p>
          </p:txBody>
        </p:sp>
      </p:grpSp>
    </p:spTree>
    <p:extLst>
      <p:ext uri="{BB962C8B-B14F-4D97-AF65-F5344CB8AC3E}">
        <p14:creationId xmlns:p14="http://schemas.microsoft.com/office/powerpoint/2010/main" val="426774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4.16667E-6 7.40741E-7 L -0.49132 -0.00324 " pathEditMode="relative" rAng="0" ptsTypes="AA">
                                      <p:cBhvr>
                                        <p:cTn id="19" dur="2000" fill="hold"/>
                                        <p:tgtEl>
                                          <p:spTgt spid="4"/>
                                        </p:tgtEl>
                                        <p:attrNameLst>
                                          <p:attrName>ppt_x</p:attrName>
                                          <p:attrName>ppt_y</p:attrName>
                                        </p:attrNameLst>
                                      </p:cBhvr>
                                      <p:rCtr x="-24566" y="-162"/>
                                    </p:animMotion>
                                  </p:childTnLst>
                                </p:cTn>
                              </p:par>
                              <p:par>
                                <p:cTn id="20" presetID="1" presetClass="exit" presetSubtype="0" fill="hold" nodeType="with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ramond blu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ramond blue" id="{D793F39D-F47E-4CB0-A14E-7AC4583E4720}" vid="{75172580-68E3-47CB-865E-DE96D33853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garamond blue</Template>
  <TotalTime>7302</TotalTime>
  <Words>1431</Words>
  <Application>Microsoft Office PowerPoint</Application>
  <PresentationFormat>On-screen Show (4:3)</PresentationFormat>
  <Paragraphs>155</Paragraphs>
  <Slides>22</Slides>
  <Notes>8</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Garamond</vt:lpstr>
      <vt:lpstr>Symbol</vt:lpstr>
      <vt:lpstr>Times New Roman</vt:lpstr>
      <vt:lpstr>garamond blue</vt:lpstr>
      <vt:lpstr>Courtesy Boat Inspector</vt:lpstr>
      <vt:lpstr>Why are invasive aquatic plants (IAS) a threat to lakes, ponds, rivers and streams?</vt:lpstr>
      <vt:lpstr>PowerPoint Presentation</vt:lpstr>
      <vt:lpstr>Maine AIS Law </vt:lpstr>
      <vt:lpstr>PowerPoint Presentation</vt:lpstr>
      <vt:lpstr>PowerPoint Presentation</vt:lpstr>
      <vt:lpstr>Swollen Bladderwort</vt:lpstr>
      <vt:lpstr>What makes a good inspection?</vt:lpstr>
      <vt:lpstr>PowerPoint Presentation</vt:lpstr>
      <vt:lpstr>PowerPoint Presentation</vt:lpstr>
      <vt:lpstr>PowerPoint Presentation</vt:lpstr>
      <vt:lpstr>PowerPoint Presentation</vt:lpstr>
      <vt:lpstr>PowerPoint Presentation</vt:lpstr>
      <vt:lpstr>PowerPoint Presentation</vt:lpstr>
      <vt:lpstr>Inspection form</vt:lpstr>
      <vt:lpstr>Data Collection App</vt:lpstr>
      <vt:lpstr>PowerPoint Presentation</vt:lpstr>
      <vt:lpstr>PowerPoint Presentation</vt:lpstr>
      <vt:lpstr>Suspicious Plant Found</vt:lpstr>
      <vt:lpstr>PowerPoint Presentation</vt:lpstr>
      <vt:lpstr>PowerPoint Presentation</vt:lpstr>
      <vt:lpstr>Courtesy Boat Inspector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 CBI Training</dc:title>
  <dc:creator>Mary</dc:creator>
  <cp:lastModifiedBy>mary jewett</cp:lastModifiedBy>
  <cp:revision>166</cp:revision>
  <dcterms:created xsi:type="dcterms:W3CDTF">2016-02-17T18:40:57Z</dcterms:created>
  <dcterms:modified xsi:type="dcterms:W3CDTF">2024-05-03T22:13:46Z</dcterms:modified>
  <cp:contentStatus/>
</cp:coreProperties>
</file>