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7" r:id="rId3"/>
    <p:sldId id="285" r:id="rId4"/>
    <p:sldId id="322" r:id="rId5"/>
    <p:sldId id="330" r:id="rId6"/>
    <p:sldId id="323" r:id="rId7"/>
    <p:sldId id="331" r:id="rId8"/>
    <p:sldId id="332" r:id="rId9"/>
    <p:sldId id="329" r:id="rId10"/>
    <p:sldId id="328" r:id="rId11"/>
    <p:sldId id="305" r:id="rId12"/>
    <p:sldId id="325" r:id="rId13"/>
    <p:sldId id="333" r:id="rId14"/>
    <p:sldId id="334" r:id="rId15"/>
    <p:sldId id="335" r:id="rId16"/>
    <p:sldId id="336" r:id="rId17"/>
    <p:sldId id="314" r:id="rId18"/>
    <p:sldId id="267" r:id="rId19"/>
    <p:sldId id="276"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61"/>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2814" autoAdjust="0"/>
  </p:normalViewPr>
  <p:slideViewPr>
    <p:cSldViewPr>
      <p:cViewPr varScale="1">
        <p:scale>
          <a:sx n="63" d="100"/>
          <a:sy n="63" d="100"/>
        </p:scale>
        <p:origin x="468"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4/25/2024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staff and welcome Dakota.</a:t>
            </a:r>
          </a:p>
        </p:txBody>
      </p:sp>
      <p:sp>
        <p:nvSpPr>
          <p:cNvPr id="4" name="Slide Number Placeholder 3"/>
          <p:cNvSpPr>
            <a:spLocks noGrp="1"/>
          </p:cNvSpPr>
          <p:nvPr>
            <p:ph type="sldNum" sz="quarter" idx="10"/>
          </p:nvPr>
        </p:nvSpPr>
        <p:spPr/>
        <p:txBody>
          <a:bodyPr/>
          <a:lstStyle/>
          <a:p>
            <a:fld id="{B2286B44-9F3C-4703-8A16-77A994477D98}" type="slidenum">
              <a:rPr lang="en-US" smtClean="0"/>
              <a:t>1</a:t>
            </a:fld>
            <a:endParaRPr lang="en-US"/>
          </a:p>
        </p:txBody>
      </p:sp>
    </p:spTree>
    <p:extLst>
      <p:ext uri="{BB962C8B-B14F-4D97-AF65-F5344CB8AC3E}">
        <p14:creationId xmlns:p14="http://schemas.microsoft.com/office/powerpoint/2010/main" val="425578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for program funding?</a:t>
            </a:r>
          </a:p>
        </p:txBody>
      </p:sp>
      <p:sp>
        <p:nvSpPr>
          <p:cNvPr id="4" name="Slide Number Placeholder 3"/>
          <p:cNvSpPr>
            <a:spLocks noGrp="1"/>
          </p:cNvSpPr>
          <p:nvPr>
            <p:ph type="sldNum" sz="quarter" idx="10"/>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174254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F7815BC-88E9-E6B1-44F1-6E103DA926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3A92734-565E-F25B-880E-62E74CA5D0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threat of more AIS will only increase with longer ice-free periods and people coming to Maine with our abundant water resources.  We have a lot to protect in all parts of Maine but particularly in the more remote areas of the state.</a:t>
            </a:r>
          </a:p>
        </p:txBody>
      </p:sp>
      <p:sp>
        <p:nvSpPr>
          <p:cNvPr id="31748" name="Slide Number Placeholder 3">
            <a:extLst>
              <a:ext uri="{FF2B5EF4-FFF2-40B4-BE49-F238E27FC236}">
                <a16:creationId xmlns:a16="http://schemas.microsoft.com/office/drawing/2014/main" id="{EC4F4286-BEB8-DDDD-3FE2-4FFC677F4A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EA351E-E0A3-4E64-937B-0D3EE3853E30}"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7F98C20-BF9C-1602-A4AC-E4AE9FEDD4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5F01469-EB18-893C-5E2D-3DB296A2F5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In Fall 2023 our unit, with assistance from our Division Director Wendy Garland, embarked on a strategic planning process.  I will briefly describe the crux of our approach.  There is a draft plan that we will finalize by summer and we will distribute it at that point.</a:t>
            </a:r>
          </a:p>
          <a:p>
            <a:pPr eaLnBrk="1" hangingPunct="1"/>
            <a:endParaRPr lang="en-US" altLang="en-US" dirty="0"/>
          </a:p>
          <a:p>
            <a:pPr eaLnBrk="1" hangingPunct="1"/>
            <a:r>
              <a:rPr lang="en-US" altLang="en-US" dirty="0"/>
              <a:t>Note: the plan addresses submersed (v. wetland) invasive aquatic plant species but we recognize significant threats to wetlands by IAP.</a:t>
            </a:r>
          </a:p>
          <a:p>
            <a:pPr eaLnBrk="1" hangingPunct="1"/>
            <a:endParaRPr lang="en-US" altLang="en-US" dirty="0"/>
          </a:p>
          <a:p>
            <a:pPr eaLnBrk="1" hangingPunct="1"/>
            <a:r>
              <a:rPr lang="en-US" altLang="en-US" b="1" dirty="0"/>
              <a:t>Communication to partners</a:t>
            </a:r>
          </a:p>
          <a:p>
            <a:pPr eaLnBrk="1" hangingPunct="1"/>
            <a:r>
              <a:rPr lang="en-US" altLang="en-US" dirty="0"/>
              <a:t>Our partners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1 We have been working closely with DIFW and that relationship will only increase since Dakota has come on board.  There are likely opportunities for trained plant patrollers to assist with work DIFW is doing to detect zebra mussel; -also outreach opportunities with DIFW on many fronts</a:t>
            </a:r>
          </a:p>
          <a:p>
            <a:pPr eaLnBrk="1" hangingPunct="1"/>
            <a:r>
              <a:rPr lang="en-US" altLang="en-US" dirty="0"/>
              <a:t>2.  We will continue to work with and support our regional and statewide partners – LSM and LEA, also Laurie Callahan/YCSWCD-And work with lake associations and individuals.  </a:t>
            </a:r>
          </a:p>
          <a:p>
            <a:pPr eaLnBrk="1" hangingPunct="1"/>
            <a:r>
              <a:rPr lang="en-US" altLang="en-US" dirty="0"/>
              <a:t>3. We will continue to engage the TF and stakeholder group, e.g., review the 2006 RR Plan in 2024 and the SUR process.</a:t>
            </a:r>
          </a:p>
          <a:p>
            <a:pPr eaLnBrk="1" hangingPunct="1"/>
            <a:r>
              <a:rPr lang="en-US" altLang="en-US" dirty="0"/>
              <a:t>-review the 2020 state plan update and formally submit it to the USFWS for review and acceptance. </a:t>
            </a:r>
          </a:p>
          <a:p>
            <a:pPr eaLnBrk="1" hangingPunct="1"/>
            <a:r>
              <a:rPr lang="en-US" altLang="en-US" dirty="0"/>
              <a:t>4. This could include periodic needs assessments (one done recently), changing the summit to accommodate more people/other areas; all day summit?</a:t>
            </a:r>
          </a:p>
          <a:p>
            <a:pPr eaLnBrk="1" hangingPunct="1"/>
            <a:endParaRPr lang="en-US" altLang="en-US" dirty="0"/>
          </a:p>
          <a:p>
            <a:pPr eaLnBrk="1" hangingPunct="1"/>
            <a:endParaRPr lang="en-US" altLang="en-US" dirty="0"/>
          </a:p>
        </p:txBody>
      </p:sp>
      <p:sp>
        <p:nvSpPr>
          <p:cNvPr id="17412" name="Slide Number Placeholder 3">
            <a:extLst>
              <a:ext uri="{FF2B5EF4-FFF2-40B4-BE49-F238E27FC236}">
                <a16:creationId xmlns:a16="http://schemas.microsoft.com/office/drawing/2014/main" id="{95FBC1F9-9477-5DD5-296C-E78C8E98F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E140D2-FFB0-42CD-AC02-0B27AEB5B75F}" type="slidenum">
              <a:rPr lang="en-US" altLang="en-US"/>
              <a:pPr/>
              <a:t>12</a:t>
            </a:fld>
            <a:endParaRPr lang="en-US" altLang="en-US"/>
          </a:p>
        </p:txBody>
      </p:sp>
    </p:spTree>
    <p:extLst>
      <p:ext uri="{BB962C8B-B14F-4D97-AF65-F5344CB8AC3E}">
        <p14:creationId xmlns:p14="http://schemas.microsoft.com/office/powerpoint/2010/main" val="404470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7F98C20-BF9C-1602-A4AC-E4AE9FEDD4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5F01469-EB18-893C-5E2D-3DB296A2F5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Expand Program Reach</a:t>
            </a:r>
          </a:p>
          <a:p>
            <a:pPr eaLnBrk="1" hangingPunct="1"/>
            <a:r>
              <a:rPr lang="en-US" altLang="en-US" dirty="0"/>
              <a:t>1. Currently there is much work being done in southern/central parts of the state.  We need to expand to areas of the state with less infrastructure where we have a great deal to protect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2. Expanding prevention and early detection programs administered by the AIS Unit and NGO partners throughout the state is a key strategy in protecting the waters of the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3. The crux of expanding reach is having presence in remote parts of the state through development of IAS HUBs.  Goal is to eventually establish 7 hubs throughout the state but this will take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4. Assess needs of underserved areas.  Underserved areas </a:t>
            </a:r>
            <a:r>
              <a:rPr lang="en-US" sz="1800" b="1" dirty="0">
                <a:effectLst/>
                <a:latin typeface="Calibri" panose="020F0502020204030204" pitchFamily="34" charset="0"/>
                <a:ea typeface="Calibri" panose="020F0502020204030204" pitchFamily="34" charset="0"/>
                <a:cs typeface="Arial" panose="020B0604020202020204" pitchFamily="34" charset="0"/>
              </a:rPr>
              <a:t>with known or high risk to AIS infestations are those with limited AIS prevention and early detection resources, few to no organizations or individuals to promote those activities, or areas with limited historical AIS activities supported by the DEP</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IAS HUB in a nutshell: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-extend reach for prevention and ED throughout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-paid positions: state contractor.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-Ground work in 2024 for first hub.  Have first hub up and running in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-proactive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-LSM and LEA trains the hubs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-Hub recruits and coordinates training in region, increases effort on high risk lakes, coordinates data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eaLnBrk="1" hangingPunct="1"/>
            <a:endParaRPr lang="en-US" altLang="en-US" dirty="0"/>
          </a:p>
        </p:txBody>
      </p:sp>
      <p:sp>
        <p:nvSpPr>
          <p:cNvPr id="17412" name="Slide Number Placeholder 3">
            <a:extLst>
              <a:ext uri="{FF2B5EF4-FFF2-40B4-BE49-F238E27FC236}">
                <a16:creationId xmlns:a16="http://schemas.microsoft.com/office/drawing/2014/main" id="{95FBC1F9-9477-5DD5-296C-E78C8E98F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E140D2-FFB0-42CD-AC02-0B27AEB5B75F}" type="slidenum">
              <a:rPr lang="en-US" altLang="en-US"/>
              <a:pPr/>
              <a:t>13</a:t>
            </a:fld>
            <a:endParaRPr lang="en-US" altLang="en-US"/>
          </a:p>
        </p:txBody>
      </p:sp>
    </p:spTree>
    <p:extLst>
      <p:ext uri="{BB962C8B-B14F-4D97-AF65-F5344CB8AC3E}">
        <p14:creationId xmlns:p14="http://schemas.microsoft.com/office/powerpoint/2010/main" val="2056198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7F98C20-BF9C-1602-A4AC-E4AE9FEDD4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5F01469-EB18-893C-5E2D-3DB296A2F5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Arial" panose="020B0604020202020204" pitchFamily="34" charset="0"/>
              </a:rPr>
              <a:t>No new infestations – rather bold but why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1. Identify high risk lakes without CBI for coverage and seek individuals or groups on high-risk lakes who are willing and able to implement CBI on their lakes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2. If not getting interested in CBI (for ex. Due to lack of staffing), consider promoting plant paddles on high risk lakes.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Spread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3. We will explore the use of strategically located wash station and how to staff and fund those.  Down the road potential ACOE funding potential for wash stations.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4. Will work closely with DIFW on outreach for promote spread prevention measures.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5. Have a pending contract with firm to help identify barriers to desired behavior – Clean Drain Dry.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Early detection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6. meeting with groups on high risk waterbodies.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7. schedule or contract for survey of high risk waterbodies.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8. possible grant program for plant survey on high risk waterbodies.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9. LSM statewide trainings at IAS hubs.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eaLnBrk="1" hangingPunct="1"/>
            <a:endParaRPr lang="en-US" altLang="en-US" dirty="0"/>
          </a:p>
        </p:txBody>
      </p:sp>
      <p:sp>
        <p:nvSpPr>
          <p:cNvPr id="17412" name="Slide Number Placeholder 3">
            <a:extLst>
              <a:ext uri="{FF2B5EF4-FFF2-40B4-BE49-F238E27FC236}">
                <a16:creationId xmlns:a16="http://schemas.microsoft.com/office/drawing/2014/main" id="{95FBC1F9-9477-5DD5-296C-E78C8E98F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E140D2-FFB0-42CD-AC02-0B27AEB5B75F}" type="slidenum">
              <a:rPr lang="en-US" altLang="en-US"/>
              <a:pPr/>
              <a:t>14</a:t>
            </a:fld>
            <a:endParaRPr lang="en-US" altLang="en-US"/>
          </a:p>
        </p:txBody>
      </p:sp>
    </p:spTree>
    <p:extLst>
      <p:ext uri="{BB962C8B-B14F-4D97-AF65-F5344CB8AC3E}">
        <p14:creationId xmlns:p14="http://schemas.microsoft.com/office/powerpoint/2010/main" val="131028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7F98C20-BF9C-1602-A4AC-E4AE9FEDD4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5F01469-EB18-893C-5E2D-3DB296A2F5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Robust Management</a:t>
            </a:r>
          </a:p>
          <a:p>
            <a:pPr eaLnBrk="1" hangingPunct="1"/>
            <a:r>
              <a:rPr lang="en-US" altLang="en-US" dirty="0"/>
              <a:t>1. Many in this room know there is lots to consider in management: funding, monitoring, identification, spread prevention, method of control, </a:t>
            </a:r>
            <a:r>
              <a:rPr lang="en-US" altLang="en-US" dirty="0" err="1"/>
              <a:t>etc</a:t>
            </a:r>
            <a:endParaRPr lang="en-US" altLang="en-US" dirty="0"/>
          </a:p>
          <a:p>
            <a:pPr eaLnBrk="1" hangingPunct="1"/>
            <a:r>
              <a:rPr lang="en-US" altLang="en-US" dirty="0"/>
              <a:t>2. Review of RR Plan including SUR process.</a:t>
            </a:r>
          </a:p>
          <a:p>
            <a:pPr eaLnBrk="1" hangingPunct="1"/>
            <a:r>
              <a:rPr lang="en-US" altLang="en-US" dirty="0"/>
              <a:t>3. Lake Management Plan for each waterbody – some still need updating.</a:t>
            </a:r>
          </a:p>
          <a:p>
            <a:pPr eaLnBrk="1" hangingPunct="1"/>
            <a:r>
              <a:rPr lang="en-US" altLang="en-US" dirty="0"/>
              <a:t>4. Continue plant removal grant program.</a:t>
            </a:r>
          </a:p>
          <a:p>
            <a:pPr eaLnBrk="1" hangingPunct="1"/>
            <a:r>
              <a:rPr lang="en-US" altLang="en-US" dirty="0"/>
              <a:t>5. DEP continues with RR efforts.</a:t>
            </a:r>
          </a:p>
          <a:p>
            <a:pPr eaLnBrk="1" hangingPunct="1"/>
            <a:endParaRPr lang="en-US" altLang="en-US" dirty="0"/>
          </a:p>
          <a:p>
            <a:pPr eaLnBrk="1" hangingPunct="1"/>
            <a:r>
              <a:rPr lang="en-US" altLang="en-US" dirty="0"/>
              <a:t>Set of last five bullets is to summarize in very broad terms.</a:t>
            </a:r>
          </a:p>
          <a:p>
            <a:pPr eaLnBrk="1" hangingPunct="1"/>
            <a:endParaRPr lang="en-US" altLang="en-US" dirty="0"/>
          </a:p>
        </p:txBody>
      </p:sp>
      <p:sp>
        <p:nvSpPr>
          <p:cNvPr id="17412" name="Slide Number Placeholder 3">
            <a:extLst>
              <a:ext uri="{FF2B5EF4-FFF2-40B4-BE49-F238E27FC236}">
                <a16:creationId xmlns:a16="http://schemas.microsoft.com/office/drawing/2014/main" id="{95FBC1F9-9477-5DD5-296C-E78C8E98F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E140D2-FFB0-42CD-AC02-0B27AEB5B75F}" type="slidenum">
              <a:rPr lang="en-US" altLang="en-US"/>
              <a:pPr/>
              <a:t>15</a:t>
            </a:fld>
            <a:endParaRPr lang="en-US" altLang="en-US"/>
          </a:p>
        </p:txBody>
      </p:sp>
    </p:spTree>
    <p:extLst>
      <p:ext uri="{BB962C8B-B14F-4D97-AF65-F5344CB8AC3E}">
        <p14:creationId xmlns:p14="http://schemas.microsoft.com/office/powerpoint/2010/main" val="352483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7F98C20-BF9C-1602-A4AC-E4AE9FEDD4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5F01469-EB18-893C-5E2D-3DB296A2F5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Robust Management</a:t>
            </a:r>
          </a:p>
          <a:p>
            <a:pPr eaLnBrk="1" hangingPunct="1"/>
            <a:r>
              <a:rPr lang="en-US" altLang="en-US" dirty="0"/>
              <a:t>1. Many in this room know there is lots to consider in management: funding, monitoring, identification, spread prevention, method of control, </a:t>
            </a:r>
            <a:r>
              <a:rPr lang="en-US" altLang="en-US" dirty="0" err="1"/>
              <a:t>etc</a:t>
            </a:r>
            <a:endParaRPr lang="en-US" altLang="en-US" dirty="0"/>
          </a:p>
          <a:p>
            <a:pPr eaLnBrk="1" hangingPunct="1"/>
            <a:r>
              <a:rPr lang="en-US" altLang="en-US" dirty="0"/>
              <a:t>2. Review of RR Plan including SUR process.</a:t>
            </a:r>
          </a:p>
          <a:p>
            <a:pPr eaLnBrk="1" hangingPunct="1"/>
            <a:r>
              <a:rPr lang="en-US" altLang="en-US" dirty="0"/>
              <a:t>3. Lake Management Plan for each waterbody – some still need updating.</a:t>
            </a:r>
          </a:p>
          <a:p>
            <a:pPr eaLnBrk="1" hangingPunct="1"/>
            <a:r>
              <a:rPr lang="en-US" altLang="en-US" dirty="0"/>
              <a:t>4. Continue plant removal grant program.</a:t>
            </a:r>
          </a:p>
          <a:p>
            <a:pPr eaLnBrk="1" hangingPunct="1"/>
            <a:r>
              <a:rPr lang="en-US" altLang="en-US" dirty="0"/>
              <a:t>5. DEP continues with RR efforts.</a:t>
            </a:r>
          </a:p>
          <a:p>
            <a:pPr eaLnBrk="1" hangingPunct="1"/>
            <a:endParaRPr lang="en-US" altLang="en-US" dirty="0"/>
          </a:p>
          <a:p>
            <a:pPr eaLnBrk="1" hangingPunct="1"/>
            <a:r>
              <a:rPr lang="en-US" altLang="en-US" dirty="0"/>
              <a:t>Set of last five bullets is to summarize in very broad terms.</a:t>
            </a:r>
          </a:p>
          <a:p>
            <a:pPr eaLnBrk="1" hangingPunct="1"/>
            <a:endParaRPr lang="en-US" altLang="en-US" dirty="0"/>
          </a:p>
        </p:txBody>
      </p:sp>
      <p:sp>
        <p:nvSpPr>
          <p:cNvPr id="17412" name="Slide Number Placeholder 3">
            <a:extLst>
              <a:ext uri="{FF2B5EF4-FFF2-40B4-BE49-F238E27FC236}">
                <a16:creationId xmlns:a16="http://schemas.microsoft.com/office/drawing/2014/main" id="{95FBC1F9-9477-5DD5-296C-E78C8E98F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E140D2-FFB0-42CD-AC02-0B27AEB5B75F}" type="slidenum">
              <a:rPr lang="en-US" altLang="en-US"/>
              <a:pPr/>
              <a:t>16</a:t>
            </a:fld>
            <a:endParaRPr lang="en-US" altLang="en-US"/>
          </a:p>
        </p:txBody>
      </p:sp>
    </p:spTree>
    <p:extLst>
      <p:ext uri="{BB962C8B-B14F-4D97-AF65-F5344CB8AC3E}">
        <p14:creationId xmlns:p14="http://schemas.microsoft.com/office/powerpoint/2010/main" val="395026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Georgia" panose="02040502050405020303" pitchFamily="18" charset="0"/>
                <a:ea typeface="Times New Roman" panose="02020603050405020304" pitchFamily="18" charset="0"/>
              </a:rPr>
              <a:t>New ramp signage was created, and sign installation began late summer 2022. </a:t>
            </a:r>
            <a:r>
              <a:rPr lang="en-US" sz="1800" b="1" dirty="0">
                <a:effectLst/>
                <a:latin typeface="Georgia" panose="02040502050405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17</a:t>
            </a:fld>
            <a:endParaRPr lang="en-US"/>
          </a:p>
        </p:txBody>
      </p:sp>
    </p:spTree>
    <p:extLst>
      <p:ext uri="{BB962C8B-B14F-4D97-AF65-F5344CB8AC3E}">
        <p14:creationId xmlns:p14="http://schemas.microsoft.com/office/powerpoint/2010/main" val="110783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Collaborations with: </a:t>
            </a:r>
          </a:p>
          <a:p>
            <a:r>
              <a:rPr lang="en-US" dirty="0"/>
              <a:t>LSM</a:t>
            </a:r>
          </a:p>
          <a:p>
            <a:r>
              <a:rPr lang="en-US" dirty="0"/>
              <a:t>LEA</a:t>
            </a:r>
          </a:p>
          <a:p>
            <a:r>
              <a:rPr lang="en-US" dirty="0"/>
              <a:t>YCSWCD</a:t>
            </a:r>
          </a:p>
          <a:p>
            <a:r>
              <a:rPr lang="en-US" dirty="0"/>
              <a:t>Regional Lake and Watershed Associations</a:t>
            </a:r>
          </a:p>
          <a:p>
            <a:r>
              <a:rPr lang="en-US" dirty="0"/>
              <a:t>Individual Associations</a:t>
            </a:r>
          </a:p>
          <a:p>
            <a:r>
              <a:rPr lang="en-US" dirty="0"/>
              <a:t>Uber volunteers esp. Uber </a:t>
            </a:r>
            <a:r>
              <a:rPr lang="en-US" dirty="0" err="1"/>
              <a:t>IPPers</a:t>
            </a:r>
            <a:r>
              <a:rPr lang="en-US" dirty="0"/>
              <a:t> at LSM</a:t>
            </a:r>
          </a:p>
        </p:txBody>
      </p:sp>
      <p:sp>
        <p:nvSpPr>
          <p:cNvPr id="4" name="Slide Number Placeholder 3"/>
          <p:cNvSpPr>
            <a:spLocks noGrp="1"/>
          </p:cNvSpPr>
          <p:nvPr>
            <p:ph type="sldNum" sz="quarter" idx="10"/>
          </p:nvPr>
        </p:nvSpPr>
        <p:spPr/>
        <p:txBody>
          <a:bodyPr/>
          <a:lstStyle/>
          <a:p>
            <a:fld id="{B2286B44-9F3C-4703-8A16-77A994477D98}" type="slidenum">
              <a:rPr lang="en-US" smtClean="0"/>
              <a:t>18</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4 plants added by the legislature last winter (and prohibitions on all </a:t>
            </a:r>
            <a:r>
              <a:rPr lang="en-US" i="1" dirty="0"/>
              <a:t>Trapa</a:t>
            </a:r>
            <a:r>
              <a:rPr lang="en-US" dirty="0"/>
              <a:t>, </a:t>
            </a:r>
            <a:r>
              <a:rPr lang="en-US" i="1" dirty="0" err="1"/>
              <a:t>Cabomba</a:t>
            </a:r>
            <a:r>
              <a:rPr lang="en-US" dirty="0"/>
              <a:t> and </a:t>
            </a:r>
            <a:r>
              <a:rPr lang="en-US" i="1" dirty="0" err="1"/>
              <a:t>Myriohyllum</a:t>
            </a:r>
            <a:r>
              <a:rPr lang="en-US" dirty="0"/>
              <a:t> not indigenous to Maine), the “Clean Drain Dry” bill became law in June.  DIFW has done outreach on this law through social media and on their website.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19</a:t>
            </a:fld>
            <a:endParaRPr lang="en-US"/>
          </a:p>
        </p:txBody>
      </p:sp>
    </p:spTree>
    <p:extLst>
      <p:ext uri="{BB962C8B-B14F-4D97-AF65-F5344CB8AC3E}">
        <p14:creationId xmlns:p14="http://schemas.microsoft.com/office/powerpoint/2010/main" val="27805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297444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don’t typically talk about de-listing aquatic invasive species infestations, but it does happen.  One very recent de-listing was of </a:t>
            </a:r>
            <a:r>
              <a:rPr lang="en-US" dirty="0" err="1"/>
              <a:t>Alamoosook</a:t>
            </a:r>
            <a:r>
              <a:rPr lang="en-US" dirty="0"/>
              <a:t> Lake.  Genetic work on milfoil species found in the lake showed that they had one of the invasive milfoils.  But the morphology of the plant didn’t match the genetic results.  The lake association and DEP teamed to collect additional milfoil samples and Luc Bernacki at St. Joseph’s ran the analysis on number of these samples.  Turns out that the plant is indeed a native milfoil, alternate flowering or </a:t>
            </a:r>
            <a:r>
              <a:rPr lang="en-US" i="1" dirty="0"/>
              <a:t>M. </a:t>
            </a:r>
            <a:r>
              <a:rPr lang="en-US" i="1" dirty="0" err="1"/>
              <a:t>alterniflorum</a:t>
            </a:r>
            <a:r>
              <a:rPr lang="en-US" dirty="0"/>
              <a:t>.  Thanks to Luc for getting to the bottom of this.</a:t>
            </a:r>
          </a:p>
          <a:p>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322589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removing established invasive aquatic plants isn’t possible.  But there has been some success with eradication in Maine.  We use the term “functional eradication” of former colleague Mike Netherland from U of Fl and ACOE: we can’t survey all available habitat but we don’t see the plant on surveys, esp. in areas where we know the plant was.  The circumstances for each delisting are unique and in most cases state/local collaboration is integral to the success.</a:t>
            </a:r>
          </a:p>
          <a:p>
            <a:endParaRPr lang="en-US" dirty="0"/>
          </a:p>
          <a:p>
            <a:r>
              <a:rPr lang="en-US" dirty="0"/>
              <a:t>We’re also hopeful that two small private ponds managed in 2022 will be removed from the list. </a:t>
            </a:r>
          </a:p>
        </p:txBody>
      </p:sp>
      <p:sp>
        <p:nvSpPr>
          <p:cNvPr id="4" name="Slide Number Placeholder 3"/>
          <p:cNvSpPr>
            <a:spLocks noGrp="1"/>
          </p:cNvSpPr>
          <p:nvPr>
            <p:ph type="sldNum" sz="quarter" idx="5"/>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172019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competitive v. direct grants</a:t>
            </a:r>
          </a:p>
        </p:txBody>
      </p:sp>
      <p:sp>
        <p:nvSpPr>
          <p:cNvPr id="4" name="Slide Number Placeholder 3"/>
          <p:cNvSpPr>
            <a:spLocks noGrp="1"/>
          </p:cNvSpPr>
          <p:nvPr>
            <p:ph type="sldNum" sz="quarter" idx="5"/>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249401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peak in 2020 inspections.  2023 inspection total likely a result of persistent rain last summer.</a:t>
            </a:r>
          </a:p>
          <a:p>
            <a:endParaRPr lang="en-US" dirty="0"/>
          </a:p>
          <a:p>
            <a:r>
              <a:rPr lang="en-US" dirty="0"/>
              <a:t>Trainings for CBIs, also for BASS tournaments and other boating events, are done by LEA with DEP and DIFW support.</a:t>
            </a:r>
          </a:p>
          <a:p>
            <a:endParaRPr lang="en-US" dirty="0"/>
          </a:p>
          <a:p>
            <a:r>
              <a:rPr lang="en-US" dirty="0"/>
              <a:t>Staffing inspection programs is becoming a challenge.</a:t>
            </a:r>
          </a:p>
        </p:txBody>
      </p:sp>
      <p:sp>
        <p:nvSpPr>
          <p:cNvPr id="4" name="Slide Number Placeholder 3"/>
          <p:cNvSpPr>
            <a:spLocks noGrp="1"/>
          </p:cNvSpPr>
          <p:nvPr>
            <p:ph type="sldNum" sz="quarter" idx="5"/>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368591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7</a:t>
            </a:fld>
            <a:endParaRPr lang="en-US"/>
          </a:p>
        </p:txBody>
      </p:sp>
    </p:spTree>
    <p:extLst>
      <p:ext uri="{BB962C8B-B14F-4D97-AF65-F5344CB8AC3E}">
        <p14:creationId xmlns:p14="http://schemas.microsoft.com/office/powerpoint/2010/main" val="382890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 associations and watershed groups contribute more than half of the total dollar amount spent on plant removal projects</a:t>
            </a:r>
          </a:p>
        </p:txBody>
      </p:sp>
      <p:sp>
        <p:nvSpPr>
          <p:cNvPr id="4" name="Slide Number Placeholder 3"/>
          <p:cNvSpPr>
            <a:spLocks noGrp="1"/>
          </p:cNvSpPr>
          <p:nvPr>
            <p:ph type="sldNum" sz="quarter" idx="5"/>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265902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2758936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sz="2800" baseline="0">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a:t>
            </a:r>
            <a:br>
              <a:rPr lang="en-US" dirty="0"/>
            </a:br>
            <a:r>
              <a:rPr lang="en-US" dirty="0"/>
              <a:t>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4"/>
          <a:stretch>
            <a:fillRect/>
          </a:stretch>
        </p:blipFill>
        <p:spPr>
          <a:xfrm>
            <a:off x="-6263" y="-4610"/>
            <a:ext cx="9144000" cy="328309"/>
          </a:xfrm>
          <a:prstGeom prst="rect">
            <a:avLst/>
          </a:prstGeom>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stretch>
            <a:fillRect/>
          </a:stretch>
        </p:blipFill>
        <p:spPr>
          <a:xfrm>
            <a:off x="-6263" y="-4610"/>
            <a:ext cx="9144000" cy="328309"/>
          </a:xfrm>
          <a:prstGeom prst="rect">
            <a:avLst/>
          </a:prstGeom>
        </p:spPr>
      </p:pic>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defRPr/>
            </a:pPr>
            <a:fld id="{D778C9E1-E06B-475E-B4ED-72161A64C19E}" type="datetimeFigureOut">
              <a:rPr lang="en-US" smtClean="0"/>
              <a:pPr>
                <a:defRPr/>
              </a:pPr>
              <a:t>4/25/2024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502C29-6255-4BF1-8853-6D87703BED30}" type="slidenum">
              <a:rPr lang="en-US" smtClean="0"/>
              <a:pPr>
                <a:defRPr/>
              </a:pPr>
              <a:t>‹#›</a:t>
            </a:fld>
            <a:endParaRPr lang="en-US"/>
          </a:p>
        </p:txBody>
      </p:sp>
      <p:pic>
        <p:nvPicPr>
          <p:cNvPr id="10" name="Picture 9"/>
          <p:cNvPicPr>
            <a:picLocks noChangeAspect="1"/>
          </p:cNvPicPr>
          <p:nvPr userDrawn="1"/>
        </p:nvPicPr>
        <p:blipFill>
          <a:blip r:embed="rId2"/>
          <a:stretch>
            <a:fillRect/>
          </a:stretch>
        </p:blipFill>
        <p:spPr>
          <a:xfrm>
            <a:off x="-6263" y="-4610"/>
            <a:ext cx="9144000" cy="328309"/>
          </a:xfrm>
          <a:prstGeom prst="rect">
            <a:avLst/>
          </a:prstGeom>
        </p:spPr>
      </p:pic>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6263" y="-4610"/>
            <a:ext cx="9144000" cy="328309"/>
          </a:xfrm>
          <a:prstGeom prst="rect">
            <a:avLst/>
          </a:prstGeom>
        </p:spPr>
      </p:pic>
    </p:spTree>
    <p:extLst>
      <p:ext uri="{BB962C8B-B14F-4D97-AF65-F5344CB8AC3E}">
        <p14:creationId xmlns:p14="http://schemas.microsoft.com/office/powerpoint/2010/main" val="312462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4/25/2024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3789362" y="3593861"/>
            <a:ext cx="1565275" cy="400110"/>
          </a:xfrm>
          <a:prstGeom prst="rect">
            <a:avLst/>
          </a:prstGeom>
          <a:noFill/>
        </p:spPr>
        <p:txBody>
          <a:bodyPr wrap="square" rtlCol="0">
            <a:spAutoFit/>
          </a:bodyPr>
          <a:lstStyle/>
          <a:p>
            <a:pPr algn="ctr"/>
            <a:r>
              <a:rPr lang="en-US" sz="2000" dirty="0">
                <a:solidFill>
                  <a:srgbClr val="254061"/>
                </a:solidFill>
                <a:latin typeface="Arial" panose="020B0604020202020204" pitchFamily="34" charset="0"/>
                <a:cs typeface="Arial" panose="020B0604020202020204" pitchFamily="34" charset="0"/>
              </a:rPr>
              <a:t>Contact:</a:t>
            </a:r>
          </a:p>
        </p:txBody>
      </p:sp>
      <p:sp>
        <p:nvSpPr>
          <p:cNvPr id="10" name="Rectangle 9"/>
          <p:cNvSpPr/>
          <p:nvPr userDrawn="1"/>
        </p:nvSpPr>
        <p:spPr>
          <a:xfrm>
            <a:off x="3374684" y="5494099"/>
            <a:ext cx="2394630" cy="369332"/>
          </a:xfrm>
          <a:prstGeom prst="rect">
            <a:avLst/>
          </a:prstGeom>
        </p:spPr>
        <p:txBody>
          <a:bodyPr wrap="none">
            <a:spAutoFit/>
          </a:bodyPr>
          <a:lstStyle/>
          <a:p>
            <a:pPr lvl="0"/>
            <a:r>
              <a:rPr kumimoji="0" lang="en-US" sz="1800" b="1" i="1"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rPr>
              <a:t>www.maine.gov/dep</a:t>
            </a:r>
            <a:endParaRPr lang="en-US" dirty="0"/>
          </a:p>
        </p:txBody>
      </p:sp>
      <p:pic>
        <p:nvPicPr>
          <p:cNvPr id="9" name="Picture 8"/>
          <p:cNvPicPr>
            <a:picLocks noChangeAspect="1"/>
          </p:cNvPicPr>
          <p:nvPr userDrawn="1"/>
        </p:nvPicPr>
        <p:blipFill>
          <a:blip r:embed="rId3"/>
          <a:stretch>
            <a:fillRect/>
          </a:stretch>
        </p:blipFill>
        <p:spPr>
          <a:xfrm>
            <a:off x="-6263" y="-4610"/>
            <a:ext cx="9144000" cy="328309"/>
          </a:xfrm>
          <a:prstGeom prst="rect">
            <a:avLst/>
          </a:prstGeom>
        </p:spPr>
      </p:pic>
      <p:sp>
        <p:nvSpPr>
          <p:cNvPr id="11" name="Text Placeholder 10"/>
          <p:cNvSpPr>
            <a:spLocks noGrp="1"/>
          </p:cNvSpPr>
          <p:nvPr>
            <p:ph type="body" sz="quarter" idx="13"/>
          </p:nvPr>
        </p:nvSpPr>
        <p:spPr>
          <a:xfrm>
            <a:off x="2432137" y="4172535"/>
            <a:ext cx="4267200" cy="1143000"/>
          </a:xfrm>
        </p:spPr>
        <p:txBody>
          <a:bodyPr/>
          <a:lstStyle>
            <a:lvl5pPr marL="0" indent="0" algn="ctr">
              <a:buFontTx/>
              <a:buNone/>
              <a:defRPr>
                <a:solidFill>
                  <a:srgbClr val="25406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419482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7B40FDF-C6E0-9D20-69D6-12EDA7E07F30}"/>
              </a:ext>
            </a:extLst>
          </p:cNvPr>
          <p:cNvSpPr>
            <a:spLocks noGrp="1"/>
          </p:cNvSpPr>
          <p:nvPr>
            <p:ph type="dt" sz="half" idx="10"/>
          </p:nvPr>
        </p:nvSpPr>
        <p:spPr/>
        <p:txBody>
          <a:bodyPr/>
          <a:lstStyle>
            <a:lvl1pPr>
              <a:defRPr/>
            </a:lvl1pPr>
          </a:lstStyle>
          <a:p>
            <a:pPr>
              <a:defRPr/>
            </a:pPr>
            <a:fld id="{2412C98B-D172-4891-841C-CCC86FA75EE1}" type="datetimeFigureOut">
              <a:rPr lang="en-US"/>
              <a:pPr>
                <a:defRPr/>
              </a:pPr>
              <a:t>4/25/2024</a:t>
            </a:fld>
            <a:endParaRPr lang="en-US"/>
          </a:p>
        </p:txBody>
      </p:sp>
      <p:sp>
        <p:nvSpPr>
          <p:cNvPr id="6" name="Footer Placeholder 4">
            <a:extLst>
              <a:ext uri="{FF2B5EF4-FFF2-40B4-BE49-F238E27FC236}">
                <a16:creationId xmlns:a16="http://schemas.microsoft.com/office/drawing/2014/main" id="{0B146C90-3A3F-5CF1-1999-FFCE84C6B6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0900C-5A38-251D-F690-6AC28C490760}"/>
              </a:ext>
            </a:extLst>
          </p:cNvPr>
          <p:cNvSpPr>
            <a:spLocks noGrp="1"/>
          </p:cNvSpPr>
          <p:nvPr>
            <p:ph type="sldNum" sz="quarter" idx="12"/>
          </p:nvPr>
        </p:nvSpPr>
        <p:spPr/>
        <p:txBody>
          <a:bodyPr/>
          <a:lstStyle>
            <a:lvl1pPr>
              <a:defRPr/>
            </a:lvl1pPr>
          </a:lstStyle>
          <a:p>
            <a:pPr>
              <a:defRPr/>
            </a:pPr>
            <a:fld id="{00986124-BFEB-42D5-BE00-704834DC449D}" type="slidenum">
              <a:rPr lang="en-US" altLang="en-US"/>
              <a:pPr>
                <a:defRPr/>
              </a:pPr>
              <a:t>‹#›</a:t>
            </a:fld>
            <a:endParaRPr lang="en-US" altLang="en-US"/>
          </a:p>
        </p:txBody>
      </p:sp>
    </p:spTree>
    <p:extLst>
      <p:ext uri="{BB962C8B-B14F-4D97-AF65-F5344CB8AC3E}">
        <p14:creationId xmlns:p14="http://schemas.microsoft.com/office/powerpoint/2010/main" val="71554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102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7" r:id="rId5"/>
    <p:sldLayoutId id="2147483659" r:id="rId6"/>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denise.l.blanchette@mmaine.gov" TargetMode="External"/><Relationship Id="rId7"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mailto:chris.reily@maine.gov" TargetMode="External"/><Relationship Id="rId5" Type="http://schemas.openxmlformats.org/officeDocument/2006/relationships/hyperlink" Target="mailto:toni.pied@maine.gov" TargetMode="External"/><Relationship Id="rId4" Type="http://schemas.openxmlformats.org/officeDocument/2006/relationships/hyperlink" Target="mailto:john.mcphedran@maine.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9999" y="1371601"/>
            <a:ext cx="4648199" cy="2319338"/>
          </a:xfrm>
        </p:spPr>
        <p:txBody>
          <a:bodyPr rtlCol="0">
            <a:normAutofit/>
          </a:bodyPr>
          <a:lstStyle/>
          <a:p>
            <a:pPr algn="r" eaLnBrk="1" fontAlgn="auto" hangingPunct="1">
              <a:spcAft>
                <a:spcPts val="0"/>
              </a:spcAft>
              <a:defRPr/>
            </a:pPr>
            <a:r>
              <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Maine DEP Updates</a:t>
            </a:r>
            <a:br>
              <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br>
            <a:r>
              <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2024 AIS Summit</a:t>
            </a: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
        <p:nvSpPr>
          <p:cNvPr id="3" name="Subtitle 2"/>
          <p:cNvSpPr>
            <a:spLocks noGrp="1"/>
          </p:cNvSpPr>
          <p:nvPr>
            <p:ph type="subTitle" idx="1"/>
          </p:nvPr>
        </p:nvSpPr>
        <p:spPr>
          <a:xfrm>
            <a:off x="1600199" y="4443738"/>
            <a:ext cx="6857999" cy="1752600"/>
          </a:xfrm>
        </p:spPr>
        <p:txBody>
          <a:bodyPr/>
          <a:lstStyle/>
          <a:p>
            <a:r>
              <a:rPr lang="en-US" sz="2400" dirty="0"/>
              <a:t>John McPhedran</a:t>
            </a:r>
          </a:p>
          <a:p>
            <a:r>
              <a:rPr lang="en-US" sz="2400" dirty="0"/>
              <a:t>Biologist, Invasive Aquatic Species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60607-A1C3-42BB-B88D-F00B4D42CC7D}"/>
              </a:ext>
            </a:extLst>
          </p:cNvPr>
          <p:cNvSpPr>
            <a:spLocks noGrp="1"/>
          </p:cNvSpPr>
          <p:nvPr>
            <p:ph idx="1"/>
          </p:nvPr>
        </p:nvSpPr>
        <p:spPr>
          <a:xfrm>
            <a:off x="76200" y="723900"/>
            <a:ext cx="8991600" cy="5372100"/>
          </a:xfrm>
        </p:spPr>
        <p:txBody>
          <a:bodyPr/>
          <a:lstStyle/>
          <a:p>
            <a:pPr marL="0" indent="0">
              <a:buNone/>
            </a:pPr>
            <a:endParaRPr lang="en-US" dirty="0"/>
          </a:p>
          <a:p>
            <a:r>
              <a:rPr lang="en-US" dirty="0"/>
              <a:t>Adjusts distribution of revenue:</a:t>
            </a:r>
          </a:p>
          <a:p>
            <a:pPr marL="0" indent="0">
              <a:buNone/>
            </a:pPr>
            <a:r>
              <a:rPr lang="en-US" dirty="0"/>
              <a:t>    -Currently:		80% to DEP and 20% to DIFW </a:t>
            </a:r>
          </a:p>
          <a:p>
            <a:pPr marL="0" indent="0">
              <a:buNone/>
            </a:pPr>
            <a:r>
              <a:rPr lang="en-US" dirty="0"/>
              <a:t>    -Starting 2025:	70% to DEP and 30% to DIFW</a:t>
            </a:r>
          </a:p>
          <a:p>
            <a:pPr marL="0" indent="0">
              <a:buNone/>
            </a:pPr>
            <a:endParaRPr lang="en-US" dirty="0"/>
          </a:p>
          <a:p>
            <a:pPr marL="0" indent="0">
              <a:buNone/>
            </a:pPr>
            <a:r>
              <a:rPr lang="en-US" dirty="0"/>
              <a:t>DEP Annual Revenue starting 2028	~</a:t>
            </a:r>
            <a:r>
              <a:rPr lang="en-US" i="0" u="none" strike="noStrike" dirty="0">
                <a:solidFill>
                  <a:srgbClr val="000000"/>
                </a:solidFill>
                <a:effectLst/>
                <a:latin typeface="Calibri" panose="020F0502020204030204" pitchFamily="34" charset="0"/>
                <a:cs typeface="Calibri" panose="020F0502020204030204" pitchFamily="34" charset="0"/>
              </a:rPr>
              <a:t> </a:t>
            </a:r>
            <a:r>
              <a:rPr lang="en-US" i="0" u="none" strike="noStrike" dirty="0">
                <a:effectLst/>
                <a:latin typeface="Calibri" panose="020F0502020204030204" pitchFamily="34" charset="0"/>
                <a:cs typeface="Calibri" panose="020F0502020204030204" pitchFamily="34" charset="0"/>
              </a:rPr>
              <a:t>$2,898,937*</a:t>
            </a:r>
            <a:r>
              <a:rPr lang="en-US" dirty="0">
                <a:latin typeface="Calibri" panose="020F0502020204030204" pitchFamily="34" charset="0"/>
                <a:cs typeface="Calibri" panose="020F0502020204030204" pitchFamily="34" charset="0"/>
              </a:rPr>
              <a:t> </a:t>
            </a:r>
          </a:p>
          <a:p>
            <a:pPr marL="0" indent="0">
              <a:buNone/>
            </a:pPr>
            <a:r>
              <a:rPr lang="en-US" dirty="0"/>
              <a:t>DIFW Annual Revenue starting 2028 	</a:t>
            </a:r>
            <a:r>
              <a:rPr lang="en-US" dirty="0">
                <a:latin typeface="Calibri" panose="020F0502020204030204" pitchFamily="34" charset="0"/>
                <a:cs typeface="Calibri" panose="020F0502020204030204" pitchFamily="34" charset="0"/>
              </a:rPr>
              <a:t>~</a:t>
            </a:r>
            <a:r>
              <a:rPr lang="en-US" i="0" u="none" strike="noStrike" dirty="0">
                <a:effectLst/>
                <a:latin typeface="Calibri" panose="020F0502020204030204" pitchFamily="34" charset="0"/>
                <a:cs typeface="Calibri" panose="020F0502020204030204" pitchFamily="34" charset="0"/>
              </a:rPr>
              <a:t> $1,242,402*</a:t>
            </a:r>
          </a:p>
          <a:p>
            <a:pPr marL="0" indent="0">
              <a:buNone/>
            </a:pPr>
            <a:r>
              <a:rPr lang="en-US" dirty="0">
                <a:latin typeface="Calibri" panose="020F0502020204030204" pitchFamily="34" charset="0"/>
                <a:cs typeface="Calibri" panose="020F0502020204030204" pitchFamily="34" charset="0"/>
              </a:rPr>
              <a:t> </a:t>
            </a:r>
          </a:p>
          <a:p>
            <a:pPr marL="0" indent="0" algn="ctr">
              <a:buNone/>
            </a:pPr>
            <a:r>
              <a:rPr lang="en-US" i="1" dirty="0">
                <a:latin typeface="Calibri" panose="020F0502020204030204" pitchFamily="34" charset="0"/>
                <a:cs typeface="Calibri" panose="020F0502020204030204" pitchFamily="34" charset="0"/>
              </a:rPr>
              <a:t>*estimate using current registrations/sticker sales</a:t>
            </a:r>
          </a:p>
        </p:txBody>
      </p:sp>
      <p:sp>
        <p:nvSpPr>
          <p:cNvPr id="3" name="Title 2">
            <a:extLst>
              <a:ext uri="{FF2B5EF4-FFF2-40B4-BE49-F238E27FC236}">
                <a16:creationId xmlns:a16="http://schemas.microsoft.com/office/drawing/2014/main" id="{20887366-303F-4ACA-BE66-A8C02C5C1EB0}"/>
              </a:ext>
            </a:extLst>
          </p:cNvPr>
          <p:cNvSpPr>
            <a:spLocks noGrp="1"/>
          </p:cNvSpPr>
          <p:nvPr>
            <p:ph type="title"/>
          </p:nvPr>
        </p:nvSpPr>
        <p:spPr>
          <a:xfrm>
            <a:off x="457200" y="228600"/>
            <a:ext cx="8229600" cy="990600"/>
          </a:xfrm>
        </p:spPr>
        <p:txBody>
          <a:bodyPr/>
          <a:lstStyle/>
          <a:p>
            <a:r>
              <a:rPr lang="en-US" dirty="0"/>
              <a:t>Funding Increase </a:t>
            </a:r>
          </a:p>
        </p:txBody>
      </p:sp>
    </p:spTree>
    <p:extLst>
      <p:ext uri="{BB962C8B-B14F-4D97-AF65-F5344CB8AC3E}">
        <p14:creationId xmlns:p14="http://schemas.microsoft.com/office/powerpoint/2010/main" val="316281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602F7-2320-737F-8C20-F4BBB2600E94}"/>
              </a:ext>
            </a:extLst>
          </p:cNvPr>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a:extLst>
              <a:ext uri="{FF2B5EF4-FFF2-40B4-BE49-F238E27FC236}">
                <a16:creationId xmlns:a16="http://schemas.microsoft.com/office/drawing/2014/main" id="{E8021813-9DCF-7138-DCB3-18CBE941955C}"/>
              </a:ext>
            </a:extLst>
          </p:cNvPr>
          <p:cNvPicPr>
            <a:picLocks noChangeAspect="1"/>
          </p:cNvPicPr>
          <p:nvPr/>
        </p:nvPicPr>
        <p:blipFill>
          <a:blip r:embed="rId3" cstate="print"/>
          <a:stretch>
            <a:fillRect/>
          </a:stretch>
        </p:blipFill>
        <p:spPr>
          <a:xfrm>
            <a:off x="100315" y="6053380"/>
            <a:ext cx="947882" cy="873987"/>
          </a:xfrm>
          <a:prstGeom prst="rect">
            <a:avLst/>
          </a:prstGeom>
          <a:ln>
            <a:noFill/>
          </a:ln>
          <a:effectLst>
            <a:softEdge rad="112500"/>
          </a:effectLst>
        </p:spPr>
      </p:pic>
      <p:sp>
        <p:nvSpPr>
          <p:cNvPr id="2" name="Rectangle 1">
            <a:extLst>
              <a:ext uri="{FF2B5EF4-FFF2-40B4-BE49-F238E27FC236}">
                <a16:creationId xmlns:a16="http://schemas.microsoft.com/office/drawing/2014/main" id="{F977DB59-E354-E60F-C5D5-ADA1467DF322}"/>
              </a:ext>
            </a:extLst>
          </p:cNvPr>
          <p:cNvSpPr/>
          <p:nvPr/>
        </p:nvSpPr>
        <p:spPr>
          <a:xfrm>
            <a:off x="0" y="0"/>
            <a:ext cx="9144000" cy="685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A map of water with red dots&#10;&#10;Description automatically generated">
            <a:extLst>
              <a:ext uri="{FF2B5EF4-FFF2-40B4-BE49-F238E27FC236}">
                <a16:creationId xmlns:a16="http://schemas.microsoft.com/office/drawing/2014/main" id="{D3049B01-7284-2B00-0816-7A1EF71C3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809642"/>
            <a:ext cx="4190999" cy="54236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B03BDE-A155-0C40-38E9-4B2BB6CFAA0D}"/>
              </a:ext>
            </a:extLst>
          </p:cNvPr>
          <p:cNvSpPr/>
          <p:nvPr/>
        </p:nvSpPr>
        <p:spPr>
          <a:xfrm>
            <a:off x="0" y="0"/>
            <a:ext cx="9144000" cy="685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
            <a:extLst>
              <a:ext uri="{FF2B5EF4-FFF2-40B4-BE49-F238E27FC236}">
                <a16:creationId xmlns:a16="http://schemas.microsoft.com/office/drawing/2014/main" id="{256CC6FA-4E56-BA08-0D8A-40DC3F6E90DD}"/>
              </a:ext>
            </a:extLst>
          </p:cNvPr>
          <p:cNvSpPr txBox="1"/>
          <p:nvPr/>
        </p:nvSpPr>
        <p:spPr>
          <a:xfrm>
            <a:off x="1295400" y="0"/>
            <a:ext cx="6362700" cy="1200329"/>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rPr>
              <a:t>Where do we go from here?</a:t>
            </a:r>
          </a:p>
          <a:p>
            <a:pPr algn="ctr"/>
            <a:endParaRPr lang="en-US" sz="3600" dirty="0">
              <a:solidFill>
                <a:schemeClr val="accent1">
                  <a:lumMod val="50000"/>
                </a:schemeClr>
              </a:solidFill>
              <a:latin typeface="Arial" panose="020B0604020202020204" pitchFamily="34" charset="0"/>
            </a:endParaRPr>
          </a:p>
        </p:txBody>
      </p:sp>
      <p:grpSp>
        <p:nvGrpSpPr>
          <p:cNvPr id="5" name="Group 4">
            <a:extLst>
              <a:ext uri="{FF2B5EF4-FFF2-40B4-BE49-F238E27FC236}">
                <a16:creationId xmlns:a16="http://schemas.microsoft.com/office/drawing/2014/main" id="{26D4E902-3A6A-B1F7-B777-0F5CDD6C1850}"/>
              </a:ext>
            </a:extLst>
          </p:cNvPr>
          <p:cNvGrpSpPr/>
          <p:nvPr/>
        </p:nvGrpSpPr>
        <p:grpSpPr>
          <a:xfrm>
            <a:off x="0" y="6053380"/>
            <a:ext cx="9144000" cy="873987"/>
            <a:chOff x="0" y="6053380"/>
            <a:chExt cx="9144000" cy="873987"/>
          </a:xfrm>
        </p:grpSpPr>
        <p:sp>
          <p:nvSpPr>
            <p:cNvPr id="6" name="Rectangle 5">
              <a:extLst>
                <a:ext uri="{FF2B5EF4-FFF2-40B4-BE49-F238E27FC236}">
                  <a16:creationId xmlns:a16="http://schemas.microsoft.com/office/drawing/2014/main" id="{BE509420-AC93-6E8B-D60F-1FBC3FA08167}"/>
                </a:ext>
              </a:extLst>
            </p:cNvPr>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a:extLst>
                <a:ext uri="{FF2B5EF4-FFF2-40B4-BE49-F238E27FC236}">
                  <a16:creationId xmlns:a16="http://schemas.microsoft.com/office/drawing/2014/main" id="{2B452789-65B9-FF6F-28FB-6887EABA8B4B}"/>
                </a:ext>
              </a:extLst>
            </p:cNvPr>
            <p:cNvPicPr>
              <a:picLocks noChangeAspect="1"/>
            </p:cNvPicPr>
            <p:nvPr/>
          </p:nvPicPr>
          <p:blipFill>
            <a:blip r:embed="rId3" cstate="print"/>
            <a:stretch>
              <a:fillRect/>
            </a:stretch>
          </p:blipFill>
          <p:spPr>
            <a:xfrm>
              <a:off x="100315" y="6053380"/>
              <a:ext cx="947882" cy="873987"/>
            </a:xfrm>
            <a:prstGeom prst="rect">
              <a:avLst/>
            </a:prstGeom>
            <a:ln>
              <a:noFill/>
            </a:ln>
            <a:effectLst>
              <a:softEdge rad="112500"/>
            </a:effectLst>
          </p:spPr>
        </p:pic>
      </p:grpSp>
      <p:sp>
        <p:nvSpPr>
          <p:cNvPr id="4" name="TextBox 3">
            <a:extLst>
              <a:ext uri="{FF2B5EF4-FFF2-40B4-BE49-F238E27FC236}">
                <a16:creationId xmlns:a16="http://schemas.microsoft.com/office/drawing/2014/main" id="{632EF064-AFD1-76C3-B8B8-2CA157F114F0}"/>
              </a:ext>
            </a:extLst>
          </p:cNvPr>
          <p:cNvSpPr txBox="1"/>
          <p:nvPr/>
        </p:nvSpPr>
        <p:spPr>
          <a:xfrm>
            <a:off x="0" y="1237758"/>
            <a:ext cx="3886200" cy="1723549"/>
          </a:xfrm>
          <a:prstGeom prst="rect">
            <a:avLst/>
          </a:prstGeom>
          <a:noFill/>
        </p:spPr>
        <p:txBody>
          <a:bodyPr wrap="square" rtlCol="0">
            <a:spAutoFit/>
          </a:bodyPr>
          <a:lstStyle/>
          <a:p>
            <a:pPr algn="ctr"/>
            <a:r>
              <a:rPr lang="en-US" sz="2000" b="1" dirty="0">
                <a:solidFill>
                  <a:schemeClr val="accent1">
                    <a:lumMod val="50000"/>
                  </a:schemeClr>
                </a:solidFill>
                <a:latin typeface="Arial" panose="020B0604020202020204" pitchFamily="34" charset="0"/>
                <a:ea typeface="Times New Roman" panose="02020603050405020304" pitchFamily="18" charset="0"/>
              </a:rPr>
              <a:t>Maine DEP AIS Unit </a:t>
            </a:r>
          </a:p>
          <a:p>
            <a:pPr algn="ctr"/>
            <a:r>
              <a:rPr lang="en-US" sz="2000" b="1" dirty="0">
                <a:solidFill>
                  <a:schemeClr val="accent1">
                    <a:lumMod val="50000"/>
                  </a:schemeClr>
                </a:solidFill>
                <a:latin typeface="Arial" panose="020B0604020202020204" pitchFamily="34" charset="0"/>
                <a:ea typeface="Times New Roman" panose="02020603050405020304" pitchFamily="18" charset="0"/>
              </a:rPr>
              <a:t>10-Year Strategic Goals:</a:t>
            </a:r>
          </a:p>
          <a:p>
            <a:pPr algn="ctr"/>
            <a:endParaRPr lang="en-US" sz="1000" b="1"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Strong Communication &amp; </a:t>
            </a:r>
          </a:p>
          <a:p>
            <a:pPr lvl="1"/>
            <a:r>
              <a:rPr lang="en-US" dirty="0">
                <a:latin typeface="Arial" panose="020B0604020202020204" pitchFamily="34" charset="0"/>
                <a:ea typeface="Times New Roman" panose="02020603050405020304" pitchFamily="18" charset="0"/>
              </a:rPr>
              <a:t>      Support to Partners</a:t>
            </a:r>
          </a:p>
          <a:p>
            <a:pPr lvl="1"/>
            <a:endParaRPr lang="en-US" sz="1000" dirty="0">
              <a:latin typeface="Arial" panose="020B0604020202020204" pitchFamily="34" charset="0"/>
              <a:ea typeface="Times New Roman" panose="02020603050405020304" pitchFamily="18" charset="0"/>
            </a:endParaRPr>
          </a:p>
          <a:p>
            <a:pPr lvl="1"/>
            <a:endParaRPr lang="en-US" sz="1000" dirty="0">
              <a:latin typeface="Arial" panose="020B0604020202020204" pitchFamily="34" charset="0"/>
              <a:ea typeface="Times New Roman" panose="02020603050405020304" pitchFamily="18" charset="0"/>
            </a:endParaRPr>
          </a:p>
        </p:txBody>
      </p:sp>
      <p:pic>
        <p:nvPicPr>
          <p:cNvPr id="9" name="Picture 8" descr="Lily leaves in the water&#10;&#10;Description automatically generated">
            <a:extLst>
              <a:ext uri="{FF2B5EF4-FFF2-40B4-BE49-F238E27FC236}">
                <a16:creationId xmlns:a16="http://schemas.microsoft.com/office/drawing/2014/main" id="{9111BC55-01CB-7842-BA90-3AF1975F5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599" y="914400"/>
            <a:ext cx="4775201" cy="3581400"/>
          </a:xfrm>
          <a:prstGeom prst="rect">
            <a:avLst/>
          </a:prstGeom>
        </p:spPr>
      </p:pic>
    </p:spTree>
    <p:extLst>
      <p:ext uri="{BB962C8B-B14F-4D97-AF65-F5344CB8AC3E}">
        <p14:creationId xmlns:p14="http://schemas.microsoft.com/office/powerpoint/2010/main" val="21928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B03BDE-A155-0C40-38E9-4B2BB6CFAA0D}"/>
              </a:ext>
            </a:extLst>
          </p:cNvPr>
          <p:cNvSpPr/>
          <p:nvPr/>
        </p:nvSpPr>
        <p:spPr>
          <a:xfrm>
            <a:off x="0" y="0"/>
            <a:ext cx="9144000" cy="685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
            <a:extLst>
              <a:ext uri="{FF2B5EF4-FFF2-40B4-BE49-F238E27FC236}">
                <a16:creationId xmlns:a16="http://schemas.microsoft.com/office/drawing/2014/main" id="{256CC6FA-4E56-BA08-0D8A-40DC3F6E90DD}"/>
              </a:ext>
            </a:extLst>
          </p:cNvPr>
          <p:cNvSpPr txBox="1"/>
          <p:nvPr/>
        </p:nvSpPr>
        <p:spPr>
          <a:xfrm>
            <a:off x="1295400" y="0"/>
            <a:ext cx="6362700" cy="1200329"/>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rPr>
              <a:t>Where do we go from here?</a:t>
            </a:r>
          </a:p>
          <a:p>
            <a:pPr algn="ctr"/>
            <a:endParaRPr lang="en-US" sz="3600" dirty="0">
              <a:solidFill>
                <a:schemeClr val="accent1">
                  <a:lumMod val="50000"/>
                </a:schemeClr>
              </a:solidFill>
              <a:latin typeface="Arial" panose="020B0604020202020204" pitchFamily="34" charset="0"/>
            </a:endParaRPr>
          </a:p>
        </p:txBody>
      </p:sp>
      <p:grpSp>
        <p:nvGrpSpPr>
          <p:cNvPr id="5" name="Group 4">
            <a:extLst>
              <a:ext uri="{FF2B5EF4-FFF2-40B4-BE49-F238E27FC236}">
                <a16:creationId xmlns:a16="http://schemas.microsoft.com/office/drawing/2014/main" id="{26D4E902-3A6A-B1F7-B777-0F5CDD6C1850}"/>
              </a:ext>
            </a:extLst>
          </p:cNvPr>
          <p:cNvGrpSpPr/>
          <p:nvPr/>
        </p:nvGrpSpPr>
        <p:grpSpPr>
          <a:xfrm>
            <a:off x="0" y="6053380"/>
            <a:ext cx="9144000" cy="873987"/>
            <a:chOff x="0" y="6053380"/>
            <a:chExt cx="9144000" cy="873987"/>
          </a:xfrm>
        </p:grpSpPr>
        <p:sp>
          <p:nvSpPr>
            <p:cNvPr id="6" name="Rectangle 5">
              <a:extLst>
                <a:ext uri="{FF2B5EF4-FFF2-40B4-BE49-F238E27FC236}">
                  <a16:creationId xmlns:a16="http://schemas.microsoft.com/office/drawing/2014/main" id="{BE509420-AC93-6E8B-D60F-1FBC3FA08167}"/>
                </a:ext>
              </a:extLst>
            </p:cNvPr>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a:extLst>
                <a:ext uri="{FF2B5EF4-FFF2-40B4-BE49-F238E27FC236}">
                  <a16:creationId xmlns:a16="http://schemas.microsoft.com/office/drawing/2014/main" id="{2B452789-65B9-FF6F-28FB-6887EABA8B4B}"/>
                </a:ext>
              </a:extLst>
            </p:cNvPr>
            <p:cNvPicPr>
              <a:picLocks noChangeAspect="1"/>
            </p:cNvPicPr>
            <p:nvPr/>
          </p:nvPicPr>
          <p:blipFill>
            <a:blip r:embed="rId3" cstate="print"/>
            <a:stretch>
              <a:fillRect/>
            </a:stretch>
          </p:blipFill>
          <p:spPr>
            <a:xfrm>
              <a:off x="100315" y="6053380"/>
              <a:ext cx="947882" cy="873987"/>
            </a:xfrm>
            <a:prstGeom prst="rect">
              <a:avLst/>
            </a:prstGeom>
            <a:ln>
              <a:noFill/>
            </a:ln>
            <a:effectLst>
              <a:softEdge rad="112500"/>
            </a:effectLst>
          </p:spPr>
        </p:pic>
      </p:grpSp>
      <p:sp>
        <p:nvSpPr>
          <p:cNvPr id="4" name="TextBox 3">
            <a:extLst>
              <a:ext uri="{FF2B5EF4-FFF2-40B4-BE49-F238E27FC236}">
                <a16:creationId xmlns:a16="http://schemas.microsoft.com/office/drawing/2014/main" id="{632EF064-AFD1-76C3-B8B8-2CA157F114F0}"/>
              </a:ext>
            </a:extLst>
          </p:cNvPr>
          <p:cNvSpPr txBox="1"/>
          <p:nvPr/>
        </p:nvSpPr>
        <p:spPr>
          <a:xfrm>
            <a:off x="0" y="1237758"/>
            <a:ext cx="3886200" cy="2000548"/>
          </a:xfrm>
          <a:prstGeom prst="rect">
            <a:avLst/>
          </a:prstGeom>
          <a:noFill/>
        </p:spPr>
        <p:txBody>
          <a:bodyPr wrap="square" rtlCol="0">
            <a:spAutoFit/>
          </a:bodyPr>
          <a:lstStyle/>
          <a:p>
            <a:pPr algn="ctr"/>
            <a:r>
              <a:rPr lang="en-US" sz="2000" b="1" dirty="0">
                <a:solidFill>
                  <a:schemeClr val="accent1">
                    <a:lumMod val="50000"/>
                  </a:schemeClr>
                </a:solidFill>
                <a:latin typeface="Arial" panose="020B0604020202020204" pitchFamily="34" charset="0"/>
                <a:ea typeface="Times New Roman" panose="02020603050405020304" pitchFamily="18" charset="0"/>
              </a:rPr>
              <a:t>Maine DEP AIS Unit </a:t>
            </a:r>
          </a:p>
          <a:p>
            <a:pPr algn="ctr"/>
            <a:r>
              <a:rPr lang="en-US" sz="2000" b="1" dirty="0">
                <a:solidFill>
                  <a:schemeClr val="accent1">
                    <a:lumMod val="50000"/>
                  </a:schemeClr>
                </a:solidFill>
                <a:latin typeface="Arial" panose="020B0604020202020204" pitchFamily="34" charset="0"/>
                <a:ea typeface="Times New Roman" panose="02020603050405020304" pitchFamily="18" charset="0"/>
              </a:rPr>
              <a:t>10-Year Strategic Goals:</a:t>
            </a:r>
          </a:p>
          <a:p>
            <a:pPr algn="ctr"/>
            <a:endParaRPr lang="en-US" sz="1000" b="1"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Strong Communication &amp; </a:t>
            </a:r>
          </a:p>
          <a:p>
            <a:pPr lvl="1"/>
            <a:r>
              <a:rPr lang="en-US" dirty="0">
                <a:latin typeface="Arial" panose="020B0604020202020204" pitchFamily="34" charset="0"/>
                <a:ea typeface="Times New Roman" panose="02020603050405020304" pitchFamily="18" charset="0"/>
              </a:rPr>
              <a:t>      Support to Partners</a:t>
            </a:r>
          </a:p>
          <a:p>
            <a:pPr lvl="1"/>
            <a:endParaRPr lang="en-US" sz="1000"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Expand Program Reach</a:t>
            </a:r>
          </a:p>
          <a:p>
            <a:pPr lvl="1"/>
            <a:endParaRPr lang="en-US" sz="1000" dirty="0">
              <a:latin typeface="Arial" panose="020B0604020202020204" pitchFamily="34" charset="0"/>
              <a:ea typeface="Times New Roman" panose="02020603050405020304" pitchFamily="18" charset="0"/>
            </a:endParaRPr>
          </a:p>
        </p:txBody>
      </p:sp>
      <p:pic>
        <p:nvPicPr>
          <p:cNvPr id="9" name="Picture 8" descr="Lily leaves in the water&#10;&#10;Description automatically generated">
            <a:extLst>
              <a:ext uri="{FF2B5EF4-FFF2-40B4-BE49-F238E27FC236}">
                <a16:creationId xmlns:a16="http://schemas.microsoft.com/office/drawing/2014/main" id="{9111BC55-01CB-7842-BA90-3AF1975F5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599" y="914400"/>
            <a:ext cx="4775201" cy="3581400"/>
          </a:xfrm>
          <a:prstGeom prst="rect">
            <a:avLst/>
          </a:prstGeom>
        </p:spPr>
      </p:pic>
    </p:spTree>
    <p:extLst>
      <p:ext uri="{BB962C8B-B14F-4D97-AF65-F5344CB8AC3E}">
        <p14:creationId xmlns:p14="http://schemas.microsoft.com/office/powerpoint/2010/main" val="65158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B03BDE-A155-0C40-38E9-4B2BB6CFAA0D}"/>
              </a:ext>
            </a:extLst>
          </p:cNvPr>
          <p:cNvSpPr/>
          <p:nvPr/>
        </p:nvSpPr>
        <p:spPr>
          <a:xfrm>
            <a:off x="0" y="0"/>
            <a:ext cx="9144000" cy="685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
            <a:extLst>
              <a:ext uri="{FF2B5EF4-FFF2-40B4-BE49-F238E27FC236}">
                <a16:creationId xmlns:a16="http://schemas.microsoft.com/office/drawing/2014/main" id="{256CC6FA-4E56-BA08-0D8A-40DC3F6E90DD}"/>
              </a:ext>
            </a:extLst>
          </p:cNvPr>
          <p:cNvSpPr txBox="1"/>
          <p:nvPr/>
        </p:nvSpPr>
        <p:spPr>
          <a:xfrm>
            <a:off x="1295400" y="0"/>
            <a:ext cx="6362700" cy="1200329"/>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rPr>
              <a:t>Where do we go from here?</a:t>
            </a:r>
          </a:p>
          <a:p>
            <a:pPr algn="ctr"/>
            <a:endParaRPr lang="en-US" sz="3600" dirty="0">
              <a:solidFill>
                <a:schemeClr val="accent1">
                  <a:lumMod val="50000"/>
                </a:schemeClr>
              </a:solidFill>
              <a:latin typeface="Arial" panose="020B0604020202020204" pitchFamily="34" charset="0"/>
            </a:endParaRPr>
          </a:p>
        </p:txBody>
      </p:sp>
      <p:grpSp>
        <p:nvGrpSpPr>
          <p:cNvPr id="5" name="Group 4">
            <a:extLst>
              <a:ext uri="{FF2B5EF4-FFF2-40B4-BE49-F238E27FC236}">
                <a16:creationId xmlns:a16="http://schemas.microsoft.com/office/drawing/2014/main" id="{26D4E902-3A6A-B1F7-B777-0F5CDD6C1850}"/>
              </a:ext>
            </a:extLst>
          </p:cNvPr>
          <p:cNvGrpSpPr/>
          <p:nvPr/>
        </p:nvGrpSpPr>
        <p:grpSpPr>
          <a:xfrm>
            <a:off x="0" y="6053380"/>
            <a:ext cx="9144000" cy="873987"/>
            <a:chOff x="0" y="6053380"/>
            <a:chExt cx="9144000" cy="873987"/>
          </a:xfrm>
        </p:grpSpPr>
        <p:sp>
          <p:nvSpPr>
            <p:cNvPr id="6" name="Rectangle 5">
              <a:extLst>
                <a:ext uri="{FF2B5EF4-FFF2-40B4-BE49-F238E27FC236}">
                  <a16:creationId xmlns:a16="http://schemas.microsoft.com/office/drawing/2014/main" id="{BE509420-AC93-6E8B-D60F-1FBC3FA08167}"/>
                </a:ext>
              </a:extLst>
            </p:cNvPr>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a:extLst>
                <a:ext uri="{FF2B5EF4-FFF2-40B4-BE49-F238E27FC236}">
                  <a16:creationId xmlns:a16="http://schemas.microsoft.com/office/drawing/2014/main" id="{2B452789-65B9-FF6F-28FB-6887EABA8B4B}"/>
                </a:ext>
              </a:extLst>
            </p:cNvPr>
            <p:cNvPicPr>
              <a:picLocks noChangeAspect="1"/>
            </p:cNvPicPr>
            <p:nvPr/>
          </p:nvPicPr>
          <p:blipFill>
            <a:blip r:embed="rId3" cstate="print"/>
            <a:stretch>
              <a:fillRect/>
            </a:stretch>
          </p:blipFill>
          <p:spPr>
            <a:xfrm>
              <a:off x="100315" y="6053380"/>
              <a:ext cx="947882" cy="873987"/>
            </a:xfrm>
            <a:prstGeom prst="rect">
              <a:avLst/>
            </a:prstGeom>
            <a:ln>
              <a:noFill/>
            </a:ln>
            <a:effectLst>
              <a:softEdge rad="112500"/>
            </a:effectLst>
          </p:spPr>
        </p:pic>
      </p:grpSp>
      <p:sp>
        <p:nvSpPr>
          <p:cNvPr id="4" name="TextBox 3">
            <a:extLst>
              <a:ext uri="{FF2B5EF4-FFF2-40B4-BE49-F238E27FC236}">
                <a16:creationId xmlns:a16="http://schemas.microsoft.com/office/drawing/2014/main" id="{632EF064-AFD1-76C3-B8B8-2CA157F114F0}"/>
              </a:ext>
            </a:extLst>
          </p:cNvPr>
          <p:cNvSpPr txBox="1"/>
          <p:nvPr/>
        </p:nvSpPr>
        <p:spPr>
          <a:xfrm>
            <a:off x="0" y="1237758"/>
            <a:ext cx="3886200" cy="2277547"/>
          </a:xfrm>
          <a:prstGeom prst="rect">
            <a:avLst/>
          </a:prstGeom>
          <a:noFill/>
        </p:spPr>
        <p:txBody>
          <a:bodyPr wrap="square" rtlCol="0">
            <a:spAutoFit/>
          </a:bodyPr>
          <a:lstStyle/>
          <a:p>
            <a:pPr algn="ctr"/>
            <a:r>
              <a:rPr lang="en-US" sz="2000" b="1" dirty="0">
                <a:solidFill>
                  <a:schemeClr val="accent1">
                    <a:lumMod val="50000"/>
                  </a:schemeClr>
                </a:solidFill>
                <a:latin typeface="Arial" panose="020B0604020202020204" pitchFamily="34" charset="0"/>
                <a:ea typeface="Times New Roman" panose="02020603050405020304" pitchFamily="18" charset="0"/>
              </a:rPr>
              <a:t>Maine DEP AIS Unit </a:t>
            </a:r>
          </a:p>
          <a:p>
            <a:pPr algn="ctr"/>
            <a:r>
              <a:rPr lang="en-US" sz="2000" b="1" dirty="0">
                <a:solidFill>
                  <a:schemeClr val="accent1">
                    <a:lumMod val="50000"/>
                  </a:schemeClr>
                </a:solidFill>
                <a:latin typeface="Arial" panose="020B0604020202020204" pitchFamily="34" charset="0"/>
                <a:ea typeface="Times New Roman" panose="02020603050405020304" pitchFamily="18" charset="0"/>
              </a:rPr>
              <a:t>10-Year Strategic Goals:</a:t>
            </a:r>
          </a:p>
          <a:p>
            <a:pPr algn="ctr"/>
            <a:endParaRPr lang="en-US" sz="1000" b="1"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Strong Communication &amp; </a:t>
            </a:r>
          </a:p>
          <a:p>
            <a:pPr lvl="1"/>
            <a:r>
              <a:rPr lang="en-US" dirty="0">
                <a:latin typeface="Arial" panose="020B0604020202020204" pitchFamily="34" charset="0"/>
                <a:ea typeface="Times New Roman" panose="02020603050405020304" pitchFamily="18" charset="0"/>
              </a:rPr>
              <a:t>      Support to Partners</a:t>
            </a:r>
          </a:p>
          <a:p>
            <a:pPr lvl="1"/>
            <a:endParaRPr lang="en-US" sz="1000"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Expand Program Reach</a:t>
            </a:r>
          </a:p>
          <a:p>
            <a:pPr lvl="1"/>
            <a:endParaRPr lang="en-US" sz="1000"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No New Infestations</a:t>
            </a:r>
          </a:p>
        </p:txBody>
      </p:sp>
      <p:pic>
        <p:nvPicPr>
          <p:cNvPr id="9" name="Picture 8" descr="Lily leaves in the water&#10;&#10;Description automatically generated">
            <a:extLst>
              <a:ext uri="{FF2B5EF4-FFF2-40B4-BE49-F238E27FC236}">
                <a16:creationId xmlns:a16="http://schemas.microsoft.com/office/drawing/2014/main" id="{9111BC55-01CB-7842-BA90-3AF1975F5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599" y="914400"/>
            <a:ext cx="4775201" cy="3581400"/>
          </a:xfrm>
          <a:prstGeom prst="rect">
            <a:avLst/>
          </a:prstGeom>
        </p:spPr>
      </p:pic>
    </p:spTree>
    <p:extLst>
      <p:ext uri="{BB962C8B-B14F-4D97-AF65-F5344CB8AC3E}">
        <p14:creationId xmlns:p14="http://schemas.microsoft.com/office/powerpoint/2010/main" val="178295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B03BDE-A155-0C40-38E9-4B2BB6CFAA0D}"/>
              </a:ext>
            </a:extLst>
          </p:cNvPr>
          <p:cNvSpPr/>
          <p:nvPr/>
        </p:nvSpPr>
        <p:spPr>
          <a:xfrm>
            <a:off x="0" y="0"/>
            <a:ext cx="9144000" cy="685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
            <a:extLst>
              <a:ext uri="{FF2B5EF4-FFF2-40B4-BE49-F238E27FC236}">
                <a16:creationId xmlns:a16="http://schemas.microsoft.com/office/drawing/2014/main" id="{256CC6FA-4E56-BA08-0D8A-40DC3F6E90DD}"/>
              </a:ext>
            </a:extLst>
          </p:cNvPr>
          <p:cNvSpPr txBox="1"/>
          <p:nvPr/>
        </p:nvSpPr>
        <p:spPr>
          <a:xfrm>
            <a:off x="1295400" y="0"/>
            <a:ext cx="6362700" cy="1200329"/>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rPr>
              <a:t>Where do we go from here?</a:t>
            </a:r>
          </a:p>
          <a:p>
            <a:pPr algn="ctr"/>
            <a:endParaRPr lang="en-US" sz="3600" dirty="0">
              <a:solidFill>
                <a:schemeClr val="accent1">
                  <a:lumMod val="50000"/>
                </a:schemeClr>
              </a:solidFill>
              <a:latin typeface="Arial" panose="020B0604020202020204" pitchFamily="34" charset="0"/>
            </a:endParaRPr>
          </a:p>
        </p:txBody>
      </p:sp>
      <p:grpSp>
        <p:nvGrpSpPr>
          <p:cNvPr id="5" name="Group 4">
            <a:extLst>
              <a:ext uri="{FF2B5EF4-FFF2-40B4-BE49-F238E27FC236}">
                <a16:creationId xmlns:a16="http://schemas.microsoft.com/office/drawing/2014/main" id="{26D4E902-3A6A-B1F7-B777-0F5CDD6C1850}"/>
              </a:ext>
            </a:extLst>
          </p:cNvPr>
          <p:cNvGrpSpPr/>
          <p:nvPr/>
        </p:nvGrpSpPr>
        <p:grpSpPr>
          <a:xfrm>
            <a:off x="0" y="6053380"/>
            <a:ext cx="9144000" cy="873987"/>
            <a:chOff x="0" y="6053380"/>
            <a:chExt cx="9144000" cy="873987"/>
          </a:xfrm>
        </p:grpSpPr>
        <p:sp>
          <p:nvSpPr>
            <p:cNvPr id="6" name="Rectangle 5">
              <a:extLst>
                <a:ext uri="{FF2B5EF4-FFF2-40B4-BE49-F238E27FC236}">
                  <a16:creationId xmlns:a16="http://schemas.microsoft.com/office/drawing/2014/main" id="{BE509420-AC93-6E8B-D60F-1FBC3FA08167}"/>
                </a:ext>
              </a:extLst>
            </p:cNvPr>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a:extLst>
                <a:ext uri="{FF2B5EF4-FFF2-40B4-BE49-F238E27FC236}">
                  <a16:creationId xmlns:a16="http://schemas.microsoft.com/office/drawing/2014/main" id="{2B452789-65B9-FF6F-28FB-6887EABA8B4B}"/>
                </a:ext>
              </a:extLst>
            </p:cNvPr>
            <p:cNvPicPr>
              <a:picLocks noChangeAspect="1"/>
            </p:cNvPicPr>
            <p:nvPr/>
          </p:nvPicPr>
          <p:blipFill>
            <a:blip r:embed="rId3" cstate="print"/>
            <a:stretch>
              <a:fillRect/>
            </a:stretch>
          </p:blipFill>
          <p:spPr>
            <a:xfrm>
              <a:off x="100315" y="6053380"/>
              <a:ext cx="947882" cy="873987"/>
            </a:xfrm>
            <a:prstGeom prst="rect">
              <a:avLst/>
            </a:prstGeom>
            <a:ln>
              <a:noFill/>
            </a:ln>
            <a:effectLst>
              <a:softEdge rad="112500"/>
            </a:effectLst>
          </p:spPr>
        </p:pic>
      </p:grpSp>
      <p:sp>
        <p:nvSpPr>
          <p:cNvPr id="4" name="TextBox 3">
            <a:extLst>
              <a:ext uri="{FF2B5EF4-FFF2-40B4-BE49-F238E27FC236}">
                <a16:creationId xmlns:a16="http://schemas.microsoft.com/office/drawing/2014/main" id="{632EF064-AFD1-76C3-B8B8-2CA157F114F0}"/>
              </a:ext>
            </a:extLst>
          </p:cNvPr>
          <p:cNvSpPr txBox="1"/>
          <p:nvPr/>
        </p:nvSpPr>
        <p:spPr>
          <a:xfrm>
            <a:off x="0" y="1237758"/>
            <a:ext cx="3886200" cy="2708434"/>
          </a:xfrm>
          <a:prstGeom prst="rect">
            <a:avLst/>
          </a:prstGeom>
          <a:noFill/>
        </p:spPr>
        <p:txBody>
          <a:bodyPr wrap="square" rtlCol="0">
            <a:spAutoFit/>
          </a:bodyPr>
          <a:lstStyle/>
          <a:p>
            <a:pPr algn="ctr"/>
            <a:r>
              <a:rPr lang="en-US" sz="2000" b="1" dirty="0">
                <a:solidFill>
                  <a:schemeClr val="accent1">
                    <a:lumMod val="50000"/>
                  </a:schemeClr>
                </a:solidFill>
                <a:latin typeface="Arial" panose="020B0604020202020204" pitchFamily="34" charset="0"/>
                <a:ea typeface="Times New Roman" panose="02020603050405020304" pitchFamily="18" charset="0"/>
              </a:rPr>
              <a:t>Maine DEP AIS Unit </a:t>
            </a:r>
          </a:p>
          <a:p>
            <a:pPr algn="ctr"/>
            <a:r>
              <a:rPr lang="en-US" sz="2000" b="1" dirty="0">
                <a:solidFill>
                  <a:schemeClr val="accent1">
                    <a:lumMod val="50000"/>
                  </a:schemeClr>
                </a:solidFill>
                <a:latin typeface="Arial" panose="020B0604020202020204" pitchFamily="34" charset="0"/>
                <a:ea typeface="Times New Roman" panose="02020603050405020304" pitchFamily="18" charset="0"/>
              </a:rPr>
              <a:t>10-Year Strategic Goals:</a:t>
            </a:r>
          </a:p>
          <a:p>
            <a:pPr algn="ctr"/>
            <a:endParaRPr lang="en-US" sz="1000" b="1"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Strong Communication &amp; </a:t>
            </a:r>
          </a:p>
          <a:p>
            <a:pPr lvl="1"/>
            <a:r>
              <a:rPr lang="en-US" dirty="0">
                <a:latin typeface="Arial" panose="020B0604020202020204" pitchFamily="34" charset="0"/>
                <a:ea typeface="Times New Roman" panose="02020603050405020304" pitchFamily="18" charset="0"/>
              </a:rPr>
              <a:t>      Support to Partners</a:t>
            </a:r>
          </a:p>
          <a:p>
            <a:pPr lvl="1"/>
            <a:endParaRPr lang="en-US" sz="1000"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Expand Program Reach</a:t>
            </a:r>
          </a:p>
          <a:p>
            <a:pPr lvl="1"/>
            <a:endParaRPr lang="en-US" sz="1000"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No New Infestations</a:t>
            </a:r>
          </a:p>
          <a:p>
            <a:pPr marL="742950" lvl="1" indent="-285750">
              <a:buFont typeface="Wingdings" panose="05000000000000000000" pitchFamily="2" charset="2"/>
              <a:buChar char="Ø"/>
            </a:pPr>
            <a:endParaRPr lang="en-US" sz="1000"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Robust Management</a:t>
            </a:r>
          </a:p>
        </p:txBody>
      </p:sp>
      <p:pic>
        <p:nvPicPr>
          <p:cNvPr id="9" name="Picture 8" descr="Lily leaves in the water&#10;&#10;Description automatically generated">
            <a:extLst>
              <a:ext uri="{FF2B5EF4-FFF2-40B4-BE49-F238E27FC236}">
                <a16:creationId xmlns:a16="http://schemas.microsoft.com/office/drawing/2014/main" id="{9111BC55-01CB-7842-BA90-3AF1975F5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599" y="914400"/>
            <a:ext cx="4775201" cy="3581400"/>
          </a:xfrm>
          <a:prstGeom prst="rect">
            <a:avLst/>
          </a:prstGeom>
        </p:spPr>
      </p:pic>
    </p:spTree>
    <p:extLst>
      <p:ext uri="{BB962C8B-B14F-4D97-AF65-F5344CB8AC3E}">
        <p14:creationId xmlns:p14="http://schemas.microsoft.com/office/powerpoint/2010/main" val="47168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B03BDE-A155-0C40-38E9-4B2BB6CFAA0D}"/>
              </a:ext>
            </a:extLst>
          </p:cNvPr>
          <p:cNvSpPr/>
          <p:nvPr/>
        </p:nvSpPr>
        <p:spPr>
          <a:xfrm>
            <a:off x="0" y="0"/>
            <a:ext cx="9144000" cy="685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
            <a:extLst>
              <a:ext uri="{FF2B5EF4-FFF2-40B4-BE49-F238E27FC236}">
                <a16:creationId xmlns:a16="http://schemas.microsoft.com/office/drawing/2014/main" id="{256CC6FA-4E56-BA08-0D8A-40DC3F6E90DD}"/>
              </a:ext>
            </a:extLst>
          </p:cNvPr>
          <p:cNvSpPr txBox="1"/>
          <p:nvPr/>
        </p:nvSpPr>
        <p:spPr>
          <a:xfrm>
            <a:off x="1295400" y="0"/>
            <a:ext cx="6362700" cy="1200329"/>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rPr>
              <a:t>Where do we go from here?</a:t>
            </a:r>
          </a:p>
          <a:p>
            <a:pPr algn="ctr"/>
            <a:endParaRPr lang="en-US" sz="3600" dirty="0">
              <a:solidFill>
                <a:schemeClr val="accent1">
                  <a:lumMod val="50000"/>
                </a:schemeClr>
              </a:solidFill>
              <a:latin typeface="Arial" panose="020B0604020202020204" pitchFamily="34" charset="0"/>
            </a:endParaRPr>
          </a:p>
        </p:txBody>
      </p:sp>
      <p:grpSp>
        <p:nvGrpSpPr>
          <p:cNvPr id="5" name="Group 4">
            <a:extLst>
              <a:ext uri="{FF2B5EF4-FFF2-40B4-BE49-F238E27FC236}">
                <a16:creationId xmlns:a16="http://schemas.microsoft.com/office/drawing/2014/main" id="{26D4E902-3A6A-B1F7-B777-0F5CDD6C1850}"/>
              </a:ext>
            </a:extLst>
          </p:cNvPr>
          <p:cNvGrpSpPr/>
          <p:nvPr/>
        </p:nvGrpSpPr>
        <p:grpSpPr>
          <a:xfrm>
            <a:off x="0" y="6053380"/>
            <a:ext cx="9144000" cy="873987"/>
            <a:chOff x="0" y="6053380"/>
            <a:chExt cx="9144000" cy="873987"/>
          </a:xfrm>
        </p:grpSpPr>
        <p:sp>
          <p:nvSpPr>
            <p:cNvPr id="6" name="Rectangle 5">
              <a:extLst>
                <a:ext uri="{FF2B5EF4-FFF2-40B4-BE49-F238E27FC236}">
                  <a16:creationId xmlns:a16="http://schemas.microsoft.com/office/drawing/2014/main" id="{BE509420-AC93-6E8B-D60F-1FBC3FA08167}"/>
                </a:ext>
              </a:extLst>
            </p:cNvPr>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a:extLst>
                <a:ext uri="{FF2B5EF4-FFF2-40B4-BE49-F238E27FC236}">
                  <a16:creationId xmlns:a16="http://schemas.microsoft.com/office/drawing/2014/main" id="{2B452789-65B9-FF6F-28FB-6887EABA8B4B}"/>
                </a:ext>
              </a:extLst>
            </p:cNvPr>
            <p:cNvPicPr>
              <a:picLocks noChangeAspect="1"/>
            </p:cNvPicPr>
            <p:nvPr/>
          </p:nvPicPr>
          <p:blipFill>
            <a:blip r:embed="rId3" cstate="print"/>
            <a:stretch>
              <a:fillRect/>
            </a:stretch>
          </p:blipFill>
          <p:spPr>
            <a:xfrm>
              <a:off x="100315" y="6053380"/>
              <a:ext cx="947882" cy="873987"/>
            </a:xfrm>
            <a:prstGeom prst="rect">
              <a:avLst/>
            </a:prstGeom>
            <a:ln>
              <a:noFill/>
            </a:ln>
            <a:effectLst>
              <a:softEdge rad="112500"/>
            </a:effectLst>
          </p:spPr>
        </p:pic>
      </p:grpSp>
      <p:sp>
        <p:nvSpPr>
          <p:cNvPr id="4" name="TextBox 3">
            <a:extLst>
              <a:ext uri="{FF2B5EF4-FFF2-40B4-BE49-F238E27FC236}">
                <a16:creationId xmlns:a16="http://schemas.microsoft.com/office/drawing/2014/main" id="{632EF064-AFD1-76C3-B8B8-2CA157F114F0}"/>
              </a:ext>
            </a:extLst>
          </p:cNvPr>
          <p:cNvSpPr txBox="1"/>
          <p:nvPr/>
        </p:nvSpPr>
        <p:spPr>
          <a:xfrm>
            <a:off x="0" y="1237758"/>
            <a:ext cx="3886200" cy="2708434"/>
          </a:xfrm>
          <a:prstGeom prst="rect">
            <a:avLst/>
          </a:prstGeom>
          <a:noFill/>
        </p:spPr>
        <p:txBody>
          <a:bodyPr wrap="square" rtlCol="0">
            <a:spAutoFit/>
          </a:bodyPr>
          <a:lstStyle/>
          <a:p>
            <a:pPr algn="ctr"/>
            <a:r>
              <a:rPr lang="en-US" sz="2000" b="1" dirty="0">
                <a:solidFill>
                  <a:schemeClr val="accent1">
                    <a:lumMod val="50000"/>
                  </a:schemeClr>
                </a:solidFill>
                <a:latin typeface="Arial" panose="020B0604020202020204" pitchFamily="34" charset="0"/>
                <a:ea typeface="Times New Roman" panose="02020603050405020304" pitchFamily="18" charset="0"/>
              </a:rPr>
              <a:t>Maine DEP AIS Unit </a:t>
            </a:r>
          </a:p>
          <a:p>
            <a:pPr algn="ctr"/>
            <a:r>
              <a:rPr lang="en-US" sz="2000" b="1" dirty="0">
                <a:solidFill>
                  <a:schemeClr val="accent1">
                    <a:lumMod val="50000"/>
                  </a:schemeClr>
                </a:solidFill>
                <a:latin typeface="Arial" panose="020B0604020202020204" pitchFamily="34" charset="0"/>
                <a:ea typeface="Times New Roman" panose="02020603050405020304" pitchFamily="18" charset="0"/>
              </a:rPr>
              <a:t>10-Year Strategic Goals:</a:t>
            </a:r>
          </a:p>
          <a:p>
            <a:pPr algn="ctr"/>
            <a:endParaRPr lang="en-US" sz="1000" b="1"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Strong Communication &amp; </a:t>
            </a:r>
          </a:p>
          <a:p>
            <a:pPr lvl="1"/>
            <a:r>
              <a:rPr lang="en-US" dirty="0">
                <a:latin typeface="Arial" panose="020B0604020202020204" pitchFamily="34" charset="0"/>
                <a:ea typeface="Times New Roman" panose="02020603050405020304" pitchFamily="18" charset="0"/>
              </a:rPr>
              <a:t>      Support to Partners</a:t>
            </a:r>
          </a:p>
          <a:p>
            <a:pPr lvl="1"/>
            <a:endParaRPr lang="en-US" sz="1000"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Expand Program Reach</a:t>
            </a:r>
          </a:p>
          <a:p>
            <a:pPr lvl="1"/>
            <a:endParaRPr lang="en-US" sz="1000"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No New Infestations</a:t>
            </a:r>
          </a:p>
          <a:p>
            <a:pPr marL="742950" lvl="1" indent="-285750">
              <a:buFont typeface="Wingdings" panose="05000000000000000000" pitchFamily="2" charset="2"/>
              <a:buChar char="Ø"/>
            </a:pPr>
            <a:endParaRPr lang="en-US" sz="1000" dirty="0">
              <a:latin typeface="Arial" panose="020B0604020202020204" pitchFamily="34" charset="0"/>
              <a:ea typeface="Times New Roman" panose="02020603050405020304" pitchFamily="18" charset="0"/>
            </a:endParaRPr>
          </a:p>
          <a:p>
            <a:pPr marL="742950" lvl="1" indent="-285750">
              <a:buFont typeface="Wingdings" panose="05000000000000000000" pitchFamily="2" charset="2"/>
              <a:buChar char="Ø"/>
            </a:pPr>
            <a:r>
              <a:rPr lang="en-US" dirty="0">
                <a:latin typeface="Arial" panose="020B0604020202020204" pitchFamily="34" charset="0"/>
                <a:ea typeface="Times New Roman" panose="02020603050405020304" pitchFamily="18" charset="0"/>
              </a:rPr>
              <a:t>Robust Management</a:t>
            </a:r>
          </a:p>
        </p:txBody>
      </p:sp>
      <p:sp>
        <p:nvSpPr>
          <p:cNvPr id="11" name="TextBox 10">
            <a:extLst>
              <a:ext uri="{FF2B5EF4-FFF2-40B4-BE49-F238E27FC236}">
                <a16:creationId xmlns:a16="http://schemas.microsoft.com/office/drawing/2014/main" id="{A423A085-EB32-A7EC-83F2-7AF9A903C5F9}"/>
              </a:ext>
            </a:extLst>
          </p:cNvPr>
          <p:cNvSpPr txBox="1"/>
          <p:nvPr/>
        </p:nvSpPr>
        <p:spPr>
          <a:xfrm>
            <a:off x="533400" y="4191000"/>
            <a:ext cx="8305800" cy="2246769"/>
          </a:xfrm>
          <a:prstGeom prst="rect">
            <a:avLst/>
          </a:prstGeom>
          <a:noFill/>
        </p:spPr>
        <p:txBody>
          <a:bodyPr wrap="square" rtlCol="0">
            <a:spAutoFit/>
          </a:bodyPr>
          <a:lstStyle/>
          <a:p>
            <a:pPr marL="285750" indent="-285750">
              <a:buFontTx/>
              <a:buChar char="-"/>
            </a:pPr>
            <a:r>
              <a:rPr lang="en-US" sz="2000" dirty="0">
                <a:latin typeface="Arial" panose="020B0604020202020204" pitchFamily="34" charset="0"/>
                <a:ea typeface="Times New Roman" panose="02020603050405020304" pitchFamily="18" charset="0"/>
              </a:rPr>
              <a:t>Pro-active vs Re-active</a:t>
            </a:r>
          </a:p>
          <a:p>
            <a:pPr marL="285750" indent="-285750">
              <a:buFontTx/>
              <a:buChar char="-"/>
            </a:pPr>
            <a:r>
              <a:rPr lang="en-US" sz="2000" dirty="0">
                <a:latin typeface="Arial" panose="020B0604020202020204" pitchFamily="34" charset="0"/>
                <a:ea typeface="Times New Roman" panose="02020603050405020304" pitchFamily="18" charset="0"/>
              </a:rPr>
              <a:t>We don’t know what we don’t know re infestations</a:t>
            </a:r>
          </a:p>
          <a:p>
            <a:pPr marL="285750" indent="-285750">
              <a:buFontTx/>
              <a:buChar char="-"/>
            </a:pPr>
            <a:r>
              <a:rPr lang="en-US" sz="2000" dirty="0">
                <a:latin typeface="Arial" panose="020B0604020202020204" pitchFamily="34" charset="0"/>
                <a:ea typeface="Times New Roman" panose="02020603050405020304" pitchFamily="18" charset="0"/>
              </a:rPr>
              <a:t>Regional Approach</a:t>
            </a:r>
          </a:p>
          <a:p>
            <a:pPr marL="285750" indent="-285750">
              <a:buFontTx/>
              <a:buChar char="-"/>
            </a:pPr>
            <a:r>
              <a:rPr lang="en-US" sz="2000" dirty="0">
                <a:latin typeface="Arial" panose="020B0604020202020204" pitchFamily="34" charset="0"/>
                <a:ea typeface="Times New Roman" panose="02020603050405020304" pitchFamily="18" charset="0"/>
              </a:rPr>
              <a:t>Focus more on early detection, expand CBI and prevention</a:t>
            </a:r>
          </a:p>
          <a:p>
            <a:pPr marL="285750" indent="-285750">
              <a:buFontTx/>
              <a:buChar char="-"/>
            </a:pPr>
            <a:r>
              <a:rPr lang="en-US" sz="2000" dirty="0">
                <a:latin typeface="Arial" panose="020B0604020202020204" pitchFamily="34" charset="0"/>
                <a:ea typeface="Times New Roman" panose="02020603050405020304" pitchFamily="18" charset="0"/>
              </a:rPr>
              <a:t>Updated Management Plans for all existing infestations</a:t>
            </a:r>
          </a:p>
          <a:p>
            <a:pPr marL="285750" indent="-285750">
              <a:buFontTx/>
              <a:buChar char="-"/>
            </a:pPr>
            <a:r>
              <a:rPr lang="en-US" sz="2000" dirty="0">
                <a:latin typeface="Arial" panose="020B0604020202020204" pitchFamily="34" charset="0"/>
                <a:ea typeface="Times New Roman" panose="02020603050405020304" pitchFamily="18" charset="0"/>
              </a:rPr>
              <a:t>RFP for Community Based Social Marketing</a:t>
            </a:r>
          </a:p>
          <a:p>
            <a:endParaRPr lang="en-US" sz="2000" dirty="0">
              <a:latin typeface="Arial" panose="020B0604020202020204" pitchFamily="34" charset="0"/>
            </a:endParaRPr>
          </a:p>
        </p:txBody>
      </p:sp>
      <p:pic>
        <p:nvPicPr>
          <p:cNvPr id="9" name="Picture 8" descr="Lily leaves in the water&#10;&#10;Description automatically generated">
            <a:extLst>
              <a:ext uri="{FF2B5EF4-FFF2-40B4-BE49-F238E27FC236}">
                <a16:creationId xmlns:a16="http://schemas.microsoft.com/office/drawing/2014/main" id="{9111BC55-01CB-7842-BA90-3AF1975F5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599" y="914400"/>
            <a:ext cx="4775201" cy="3581400"/>
          </a:xfrm>
          <a:prstGeom prst="rect">
            <a:avLst/>
          </a:prstGeom>
        </p:spPr>
      </p:pic>
    </p:spTree>
    <p:extLst>
      <p:ext uri="{BB962C8B-B14F-4D97-AF65-F5344CB8AC3E}">
        <p14:creationId xmlns:p14="http://schemas.microsoft.com/office/powerpoint/2010/main" val="136735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B82043FB-273B-4A23-BFD9-ECF11FF34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1000"/>
            <a:ext cx="4400550" cy="5867400"/>
          </a:xfrm>
          <a:prstGeom prst="rect">
            <a:avLst/>
          </a:prstGeom>
        </p:spPr>
      </p:pic>
      <p:sp>
        <p:nvSpPr>
          <p:cNvPr id="2" name="TextBox 1">
            <a:extLst>
              <a:ext uri="{FF2B5EF4-FFF2-40B4-BE49-F238E27FC236}">
                <a16:creationId xmlns:a16="http://schemas.microsoft.com/office/drawing/2014/main" id="{0A585976-A731-495C-8393-52A986582EED}"/>
              </a:ext>
            </a:extLst>
          </p:cNvPr>
          <p:cNvSpPr txBox="1"/>
          <p:nvPr/>
        </p:nvSpPr>
        <p:spPr>
          <a:xfrm>
            <a:off x="152400" y="1524000"/>
            <a:ext cx="4095750" cy="1323439"/>
          </a:xfrm>
          <a:prstGeom prst="rect">
            <a:avLst/>
          </a:prstGeom>
          <a:noFill/>
        </p:spPr>
        <p:txBody>
          <a:bodyPr wrap="square" rtlCol="0">
            <a:spAutoFit/>
          </a:bodyPr>
          <a:lstStyle/>
          <a:p>
            <a:r>
              <a:rPr lang="en-US" sz="4000" b="1" dirty="0">
                <a:solidFill>
                  <a:schemeClr val="tx2">
                    <a:lumMod val="75000"/>
                  </a:schemeClr>
                </a:solidFill>
                <a:latin typeface="Arial" panose="020B0604020202020204" pitchFamily="34" charset="0"/>
                <a:cs typeface="Arial" panose="020B0604020202020204" pitchFamily="34" charset="0"/>
              </a:rPr>
              <a:t>Clean Drain Dry</a:t>
            </a:r>
          </a:p>
          <a:p>
            <a:endParaRPr lang="en-US"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33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304800" y="3890982"/>
            <a:ext cx="8686800" cy="1954819"/>
          </a:xfrm>
        </p:spPr>
        <p:txBody>
          <a:bodyPr anchor="ctr">
            <a:noAutofit/>
          </a:bodyPr>
          <a:lstStyle/>
          <a:p>
            <a:pPr algn="ctr" eaLnBrk="1" hangingPunct="1">
              <a:defRPr/>
            </a:pPr>
            <a:r>
              <a:rPr lang="en-US" sz="2000" b="0" dirty="0">
                <a:solidFill>
                  <a:schemeClr val="accent1">
                    <a:lumMod val="50000"/>
                  </a:schemeClr>
                </a:solidFill>
                <a:latin typeface="Arial" pitchFamily="34" charset="0"/>
                <a:cs typeface="Arial" pitchFamily="34" charset="0"/>
              </a:rPr>
              <a:t>Denise Blanchette: </a:t>
            </a:r>
            <a:r>
              <a:rPr lang="en-US" sz="2000" b="0" dirty="0">
                <a:solidFill>
                  <a:schemeClr val="accent1">
                    <a:lumMod val="50000"/>
                  </a:schemeClr>
                </a:solidFill>
                <a:latin typeface="Arial" pitchFamily="34" charset="0"/>
                <a:cs typeface="Arial" pitchFamily="34" charset="0"/>
                <a:hlinkClick r:id="rId3"/>
              </a:rPr>
              <a:t>denise.l.blanchette@maine.gov</a:t>
            </a:r>
            <a:br>
              <a:rPr lang="en-US" sz="2000" b="0" dirty="0">
                <a:solidFill>
                  <a:schemeClr val="accent1">
                    <a:lumMod val="50000"/>
                  </a:schemeClr>
                </a:solidFill>
                <a:latin typeface="Arial" pitchFamily="34" charset="0"/>
                <a:cs typeface="Arial" pitchFamily="34" charset="0"/>
              </a:rPr>
            </a:br>
            <a:r>
              <a:rPr lang="en-US" sz="2000" b="0" dirty="0">
                <a:solidFill>
                  <a:schemeClr val="accent1">
                    <a:lumMod val="50000"/>
                  </a:schemeClr>
                </a:solidFill>
                <a:latin typeface="Arial" pitchFamily="34" charset="0"/>
                <a:cs typeface="Arial" pitchFamily="34" charset="0"/>
              </a:rPr>
              <a:t>John McPhedran: </a:t>
            </a:r>
            <a:r>
              <a:rPr lang="en-US" sz="2000" b="0" dirty="0">
                <a:solidFill>
                  <a:schemeClr val="accent1">
                    <a:lumMod val="50000"/>
                  </a:schemeClr>
                </a:solidFill>
                <a:latin typeface="Arial" pitchFamily="34" charset="0"/>
                <a:cs typeface="Arial" pitchFamily="34" charset="0"/>
                <a:hlinkClick r:id="rId4"/>
              </a:rPr>
              <a:t>john.mcphedran@maine.gov</a:t>
            </a:r>
            <a:br>
              <a:rPr lang="en-US" sz="2000" b="0" dirty="0">
                <a:solidFill>
                  <a:schemeClr val="accent1">
                    <a:lumMod val="50000"/>
                  </a:schemeClr>
                </a:solidFill>
                <a:latin typeface="Arial" pitchFamily="34" charset="0"/>
                <a:cs typeface="Arial" pitchFamily="34" charset="0"/>
              </a:rPr>
            </a:br>
            <a:r>
              <a:rPr lang="en-US" sz="2000" b="0" dirty="0">
                <a:solidFill>
                  <a:schemeClr val="accent1">
                    <a:lumMod val="50000"/>
                  </a:schemeClr>
                </a:solidFill>
                <a:latin typeface="Arial" pitchFamily="34" charset="0"/>
                <a:cs typeface="Arial" pitchFamily="34" charset="0"/>
              </a:rPr>
              <a:t>Toni Pied: </a:t>
            </a:r>
            <a:r>
              <a:rPr lang="en-US" sz="2000" b="0" dirty="0">
                <a:solidFill>
                  <a:schemeClr val="accent1">
                    <a:lumMod val="50000"/>
                  </a:schemeClr>
                </a:solidFill>
                <a:latin typeface="Arial" pitchFamily="34" charset="0"/>
                <a:cs typeface="Arial" pitchFamily="34" charset="0"/>
                <a:hlinkClick r:id="rId5"/>
              </a:rPr>
              <a:t>toni.pied@maine.gov</a:t>
            </a:r>
            <a:br>
              <a:rPr lang="en-US" sz="2000" b="0" dirty="0">
                <a:solidFill>
                  <a:schemeClr val="accent1">
                    <a:lumMod val="50000"/>
                  </a:schemeClr>
                </a:solidFill>
                <a:latin typeface="Arial" pitchFamily="34" charset="0"/>
                <a:cs typeface="Arial" pitchFamily="34" charset="0"/>
              </a:rPr>
            </a:br>
            <a:r>
              <a:rPr lang="en-US" sz="2000" b="0" dirty="0">
                <a:solidFill>
                  <a:schemeClr val="accent1">
                    <a:lumMod val="50000"/>
                  </a:schemeClr>
                </a:solidFill>
                <a:latin typeface="Arial" pitchFamily="34" charset="0"/>
                <a:cs typeface="Arial" pitchFamily="34" charset="0"/>
              </a:rPr>
              <a:t>Chris Reily: </a:t>
            </a:r>
            <a:r>
              <a:rPr lang="en-US" sz="2000" b="0" dirty="0">
                <a:solidFill>
                  <a:schemeClr val="accent1">
                    <a:lumMod val="50000"/>
                  </a:schemeClr>
                </a:solidFill>
                <a:latin typeface="Arial" pitchFamily="34" charset="0"/>
                <a:cs typeface="Arial" pitchFamily="34" charset="0"/>
                <a:hlinkClick r:id="rId6"/>
              </a:rPr>
              <a:t>chris.reily@maine.gov</a:t>
            </a:r>
            <a:br>
              <a:rPr lang="en-US" sz="2000" b="0" dirty="0">
                <a:solidFill>
                  <a:schemeClr val="accent1">
                    <a:lumMod val="50000"/>
                  </a:schemeClr>
                </a:solidFill>
                <a:latin typeface="Arial" pitchFamily="34" charset="0"/>
                <a:cs typeface="Arial" pitchFamily="34" charset="0"/>
              </a:rPr>
            </a:b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60607-A1C3-42BB-B88D-F00B4D42CC7D}"/>
              </a:ext>
            </a:extLst>
          </p:cNvPr>
          <p:cNvSpPr>
            <a:spLocks noGrp="1"/>
          </p:cNvSpPr>
          <p:nvPr>
            <p:ph idx="1"/>
          </p:nvPr>
        </p:nvSpPr>
        <p:spPr>
          <a:xfrm>
            <a:off x="152400" y="1562100"/>
            <a:ext cx="8991600" cy="4876800"/>
          </a:xfrm>
        </p:spPr>
        <p:txBody>
          <a:bodyPr/>
          <a:lstStyle/>
          <a:p>
            <a:pPr marL="0" indent="0">
              <a:buNone/>
            </a:pPr>
            <a:r>
              <a:rPr lang="en-US" sz="3000" i="1" dirty="0"/>
              <a:t>Prior to entering a water body and when preparing to leave launch sites, boaters are required to remove or open any devices designed for routine removal/opening (for example, hull drain plugs, bailers, live wells, ballast tanks) to encourage draining of areas containing water (excluding live bait containers).</a:t>
            </a:r>
          </a:p>
          <a:p>
            <a:pPr marL="0" indent="0">
              <a:buNone/>
            </a:pPr>
            <a:endParaRPr lang="en-US" sz="3000" i="1" dirty="0"/>
          </a:p>
          <a:p>
            <a:pPr marL="0" indent="0">
              <a:buNone/>
            </a:pPr>
            <a:r>
              <a:rPr lang="en-US" sz="3000" i="1" dirty="0"/>
              <a:t>This must be done in a way that does not allow drained water to enter any inland water of the state.</a:t>
            </a:r>
          </a:p>
          <a:p>
            <a:pPr marL="0" indent="0">
              <a:buNone/>
            </a:pPr>
            <a:r>
              <a:rPr lang="en-US" dirty="0"/>
              <a:t>		</a:t>
            </a:r>
          </a:p>
        </p:txBody>
      </p:sp>
      <p:sp>
        <p:nvSpPr>
          <p:cNvPr id="3" name="Title 2">
            <a:extLst>
              <a:ext uri="{FF2B5EF4-FFF2-40B4-BE49-F238E27FC236}">
                <a16:creationId xmlns:a16="http://schemas.microsoft.com/office/drawing/2014/main" id="{20887366-303F-4ACA-BE66-A8C02C5C1EB0}"/>
              </a:ext>
            </a:extLst>
          </p:cNvPr>
          <p:cNvSpPr>
            <a:spLocks noGrp="1"/>
          </p:cNvSpPr>
          <p:nvPr>
            <p:ph type="title"/>
          </p:nvPr>
        </p:nvSpPr>
        <p:spPr>
          <a:xfrm>
            <a:off x="0" y="571500"/>
            <a:ext cx="8991600" cy="990600"/>
          </a:xfrm>
        </p:spPr>
        <p:txBody>
          <a:bodyPr>
            <a:normAutofit fontScale="90000"/>
          </a:bodyPr>
          <a:lstStyle/>
          <a:p>
            <a:r>
              <a:rPr lang="en-US" dirty="0"/>
              <a:t>Draining bill became law June 2023</a:t>
            </a:r>
            <a:br>
              <a:rPr lang="en-US" dirty="0"/>
            </a:br>
            <a:endParaRPr lang="en-US" dirty="0"/>
          </a:p>
        </p:txBody>
      </p:sp>
    </p:spTree>
    <p:extLst>
      <p:ext uri="{BB962C8B-B14F-4D97-AF65-F5344CB8AC3E}">
        <p14:creationId xmlns:p14="http://schemas.microsoft.com/office/powerpoint/2010/main" val="333051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60607-A1C3-42BB-B88D-F00B4D42CC7D}"/>
              </a:ext>
            </a:extLst>
          </p:cNvPr>
          <p:cNvSpPr>
            <a:spLocks noGrp="1"/>
          </p:cNvSpPr>
          <p:nvPr>
            <p:ph idx="1"/>
          </p:nvPr>
        </p:nvSpPr>
        <p:spPr>
          <a:xfrm>
            <a:off x="457200" y="1508760"/>
            <a:ext cx="8229600" cy="4525963"/>
          </a:xfrm>
        </p:spPr>
        <p:txBody>
          <a:bodyPr/>
          <a:lstStyle/>
          <a:p>
            <a:pPr marL="0" indent="0">
              <a:lnSpc>
                <a:spcPct val="150000"/>
              </a:lnSpc>
              <a:buNone/>
            </a:pPr>
            <a:r>
              <a:rPr lang="en-US" sz="4000" dirty="0"/>
              <a:t>	De-listing</a:t>
            </a:r>
          </a:p>
          <a:p>
            <a:pPr marL="0" indent="0">
              <a:lnSpc>
                <a:spcPct val="150000"/>
              </a:lnSpc>
              <a:buNone/>
            </a:pPr>
            <a:r>
              <a:rPr lang="en-US" sz="4000" dirty="0"/>
              <a:t>	Grant funding 2024</a:t>
            </a:r>
          </a:p>
          <a:p>
            <a:pPr marL="0" indent="0">
              <a:lnSpc>
                <a:spcPct val="150000"/>
              </a:lnSpc>
              <a:buNone/>
            </a:pPr>
            <a:r>
              <a:rPr lang="en-US" sz="4000" dirty="0"/>
              <a:t>	Legislation</a:t>
            </a:r>
          </a:p>
          <a:p>
            <a:pPr marL="0" indent="0">
              <a:lnSpc>
                <a:spcPct val="150000"/>
              </a:lnSpc>
              <a:buNone/>
            </a:pPr>
            <a:r>
              <a:rPr lang="en-US" sz="4000" dirty="0"/>
              <a:t>	Planning</a:t>
            </a:r>
          </a:p>
          <a:p>
            <a:pPr marL="0" indent="0">
              <a:lnSpc>
                <a:spcPct val="150000"/>
              </a:lnSpc>
              <a:buNone/>
            </a:pPr>
            <a:r>
              <a:rPr lang="en-US" dirty="0"/>
              <a:t>		</a:t>
            </a:r>
          </a:p>
          <a:p>
            <a:pPr marL="0" indent="0">
              <a:lnSpc>
                <a:spcPct val="150000"/>
              </a:lnSpc>
              <a:buNone/>
            </a:pPr>
            <a:r>
              <a:rPr lang="en-US" dirty="0"/>
              <a:t>	</a:t>
            </a:r>
          </a:p>
        </p:txBody>
      </p:sp>
      <p:sp>
        <p:nvSpPr>
          <p:cNvPr id="3" name="Title 2">
            <a:extLst>
              <a:ext uri="{FF2B5EF4-FFF2-40B4-BE49-F238E27FC236}">
                <a16:creationId xmlns:a16="http://schemas.microsoft.com/office/drawing/2014/main" id="{20887366-303F-4ACA-BE66-A8C02C5C1EB0}"/>
              </a:ext>
            </a:extLst>
          </p:cNvPr>
          <p:cNvSpPr>
            <a:spLocks noGrp="1"/>
          </p:cNvSpPr>
          <p:nvPr>
            <p:ph type="title"/>
          </p:nvPr>
        </p:nvSpPr>
        <p:spPr>
          <a:xfrm>
            <a:off x="457200" y="381000"/>
            <a:ext cx="8229600" cy="1143000"/>
          </a:xfrm>
        </p:spPr>
        <p:txBody>
          <a:bodyPr/>
          <a:lstStyle/>
          <a:p>
            <a:r>
              <a:rPr lang="en-US" dirty="0"/>
              <a:t>DEP Updates</a:t>
            </a:r>
          </a:p>
        </p:txBody>
      </p:sp>
    </p:spTree>
    <p:extLst>
      <p:ext uri="{BB962C8B-B14F-4D97-AF65-F5344CB8AC3E}">
        <p14:creationId xmlns:p14="http://schemas.microsoft.com/office/powerpoint/2010/main" val="250579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quatic plants">
            <a:extLst>
              <a:ext uri="{FF2B5EF4-FFF2-40B4-BE49-F238E27FC236}">
                <a16:creationId xmlns:a16="http://schemas.microsoft.com/office/drawing/2014/main" id="{BC6BFC95-501F-32F8-C042-8A2F69C77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152400"/>
            <a:ext cx="8875059" cy="6858000"/>
          </a:xfrm>
          <a:prstGeom prst="rect">
            <a:avLst/>
          </a:prstGeom>
        </p:spPr>
      </p:pic>
      <p:sp>
        <p:nvSpPr>
          <p:cNvPr id="12" name="Freeform: Shape 11">
            <a:extLst>
              <a:ext uri="{FF2B5EF4-FFF2-40B4-BE49-F238E27FC236}">
                <a16:creationId xmlns:a16="http://schemas.microsoft.com/office/drawing/2014/main" id="{C0F83D63-F56B-1741-5839-168DF78B613D}"/>
              </a:ext>
            </a:extLst>
          </p:cNvPr>
          <p:cNvSpPr/>
          <p:nvPr/>
        </p:nvSpPr>
        <p:spPr>
          <a:xfrm>
            <a:off x="4820938" y="2000250"/>
            <a:ext cx="129959" cy="139338"/>
          </a:xfrm>
          <a:custGeom>
            <a:avLst/>
            <a:gdLst>
              <a:gd name="connsiteX0" fmla="*/ 8237 w 129959"/>
              <a:gd name="connsiteY0" fmla="*/ 42863 h 139338"/>
              <a:gd name="connsiteX1" fmla="*/ 22525 w 129959"/>
              <a:gd name="connsiteY1" fmla="*/ 128588 h 139338"/>
              <a:gd name="connsiteX2" fmla="*/ 122537 w 129959"/>
              <a:gd name="connsiteY2" fmla="*/ 114300 h 139338"/>
              <a:gd name="connsiteX3" fmla="*/ 108250 w 129959"/>
              <a:gd name="connsiteY3" fmla="*/ 0 h 139338"/>
              <a:gd name="connsiteX4" fmla="*/ 8237 w 129959"/>
              <a:gd name="connsiteY4" fmla="*/ 42863 h 139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59" h="139338">
                <a:moveTo>
                  <a:pt x="8237" y="42863"/>
                </a:moveTo>
                <a:cubicBezTo>
                  <a:pt x="-6050" y="64294"/>
                  <a:pt x="-2041" y="113234"/>
                  <a:pt x="22525" y="128588"/>
                </a:cubicBezTo>
                <a:cubicBezTo>
                  <a:pt x="51082" y="146436"/>
                  <a:pt x="103857" y="142320"/>
                  <a:pt x="122537" y="114300"/>
                </a:cubicBezTo>
                <a:cubicBezTo>
                  <a:pt x="143835" y="82352"/>
                  <a:pt x="113012" y="38100"/>
                  <a:pt x="108250" y="0"/>
                </a:cubicBezTo>
                <a:cubicBezTo>
                  <a:pt x="44566" y="15922"/>
                  <a:pt x="22524" y="21432"/>
                  <a:pt x="8237" y="42863"/>
                </a:cubicBez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8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903432-3C9B-9BFA-4186-BF9BB1A26A6B}"/>
              </a:ext>
            </a:extLst>
          </p:cNvPr>
          <p:cNvSpPr>
            <a:spLocks noGrp="1"/>
          </p:cNvSpPr>
          <p:nvPr>
            <p:ph idx="1"/>
          </p:nvPr>
        </p:nvSpPr>
        <p:spPr>
          <a:xfrm>
            <a:off x="457200" y="1752600"/>
            <a:ext cx="8229600" cy="4525963"/>
          </a:xfrm>
        </p:spPr>
        <p:txBody>
          <a:bodyPr/>
          <a:lstStyle/>
          <a:p>
            <a:r>
              <a:rPr lang="en-US" dirty="0"/>
              <a:t>Cushman Pond – Lovell </a:t>
            </a:r>
          </a:p>
          <a:p>
            <a:r>
              <a:rPr lang="en-US" dirty="0"/>
              <a:t>Middle Range Pond – Poland </a:t>
            </a:r>
          </a:p>
          <a:p>
            <a:r>
              <a:rPr lang="en-US" dirty="0"/>
              <a:t>Great East Lake – Acton</a:t>
            </a:r>
          </a:p>
          <a:p>
            <a:r>
              <a:rPr lang="en-US" dirty="0"/>
              <a:t>Pleasant Lake &amp; Parker Pond – Casco/Otisfield </a:t>
            </a:r>
          </a:p>
          <a:p>
            <a:r>
              <a:rPr lang="en-US" dirty="0"/>
              <a:t>Salmon Lake – Belgrade (</a:t>
            </a:r>
            <a:r>
              <a:rPr lang="en-US" i="1" dirty="0"/>
              <a:t>M. spicatum</a:t>
            </a:r>
            <a:r>
              <a:rPr lang="en-US" dirty="0"/>
              <a:t>)</a:t>
            </a:r>
          </a:p>
          <a:p>
            <a:r>
              <a:rPr lang="en-US" dirty="0"/>
              <a:t>Damariscotta Lake – Jefferson (</a:t>
            </a:r>
            <a:r>
              <a:rPr lang="en-US" i="1" dirty="0"/>
              <a:t>H. </a:t>
            </a:r>
            <a:r>
              <a:rPr lang="en-US" i="1" dirty="0" err="1"/>
              <a:t>verticillata</a:t>
            </a:r>
            <a:r>
              <a:rPr lang="en-US" dirty="0"/>
              <a:t>)</a:t>
            </a:r>
          </a:p>
          <a:p>
            <a:r>
              <a:rPr lang="en-US" dirty="0"/>
              <a:t>Pickerel Pond – Limerick (</a:t>
            </a:r>
            <a:r>
              <a:rPr lang="en-US" i="1" dirty="0"/>
              <a:t>H. </a:t>
            </a:r>
            <a:r>
              <a:rPr lang="en-US" i="1" dirty="0" err="1"/>
              <a:t>verticillata</a:t>
            </a:r>
            <a:r>
              <a:rPr lang="en-US" dirty="0"/>
              <a:t>)</a:t>
            </a:r>
          </a:p>
          <a:p>
            <a:endParaRPr lang="en-US" dirty="0"/>
          </a:p>
          <a:p>
            <a:endParaRPr lang="en-US" dirty="0"/>
          </a:p>
        </p:txBody>
      </p:sp>
      <p:sp>
        <p:nvSpPr>
          <p:cNvPr id="3" name="Title 2">
            <a:extLst>
              <a:ext uri="{FF2B5EF4-FFF2-40B4-BE49-F238E27FC236}">
                <a16:creationId xmlns:a16="http://schemas.microsoft.com/office/drawing/2014/main" id="{563B6DBD-DAFF-4A4D-63C3-BF62CEAAD034}"/>
              </a:ext>
            </a:extLst>
          </p:cNvPr>
          <p:cNvSpPr>
            <a:spLocks noGrp="1"/>
          </p:cNvSpPr>
          <p:nvPr>
            <p:ph type="title"/>
          </p:nvPr>
        </p:nvSpPr>
        <p:spPr>
          <a:xfrm>
            <a:off x="0" y="457200"/>
            <a:ext cx="9144000" cy="1143000"/>
          </a:xfrm>
        </p:spPr>
        <p:txBody>
          <a:bodyPr>
            <a:normAutofit/>
          </a:bodyPr>
          <a:lstStyle/>
          <a:p>
            <a:r>
              <a:rPr lang="en-US" dirty="0"/>
              <a:t>De-listings Since Program Start</a:t>
            </a:r>
          </a:p>
        </p:txBody>
      </p:sp>
    </p:spTree>
    <p:extLst>
      <p:ext uri="{BB962C8B-B14F-4D97-AF65-F5344CB8AC3E}">
        <p14:creationId xmlns:p14="http://schemas.microsoft.com/office/powerpoint/2010/main" val="359986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D61761-8B37-F5F0-0B11-15492DB299CA}"/>
              </a:ext>
            </a:extLst>
          </p:cNvPr>
          <p:cNvSpPr>
            <a:spLocks noGrp="1"/>
          </p:cNvSpPr>
          <p:nvPr>
            <p:ph idx="1"/>
          </p:nvPr>
        </p:nvSpPr>
        <p:spPr>
          <a:xfrm>
            <a:off x="228600" y="1356996"/>
            <a:ext cx="8229600" cy="4525963"/>
          </a:xfrm>
        </p:spPr>
        <p:txBody>
          <a:bodyPr/>
          <a:lstStyle/>
          <a:p>
            <a:pPr marL="0" indent="0">
              <a:buNone/>
            </a:pPr>
            <a:r>
              <a:rPr lang="en-US" dirty="0"/>
              <a:t>Courtesy Boat Inspections</a:t>
            </a:r>
          </a:p>
          <a:p>
            <a:r>
              <a:rPr lang="en-US" dirty="0"/>
              <a:t>Competitive	$182,678	</a:t>
            </a:r>
          </a:p>
          <a:p>
            <a:r>
              <a:rPr lang="en-US" dirty="0"/>
              <a:t>Direct 		$159,147</a:t>
            </a:r>
          </a:p>
          <a:p>
            <a:r>
              <a:rPr lang="en-US" dirty="0"/>
              <a:t>Total 		$339,525</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559BD277-4FBA-96D7-6854-82996A9FEE90}"/>
              </a:ext>
            </a:extLst>
          </p:cNvPr>
          <p:cNvSpPr>
            <a:spLocks noGrp="1"/>
          </p:cNvSpPr>
          <p:nvPr>
            <p:ph type="title"/>
          </p:nvPr>
        </p:nvSpPr>
        <p:spPr/>
        <p:txBody>
          <a:bodyPr/>
          <a:lstStyle/>
          <a:p>
            <a:r>
              <a:rPr lang="en-US" dirty="0"/>
              <a:t>Grants Awarded 2024</a:t>
            </a:r>
          </a:p>
        </p:txBody>
      </p:sp>
      <p:pic>
        <p:nvPicPr>
          <p:cNvPr id="7" name="Picture 6" descr="A trailer with a green substance on the back&#10;&#10;Description automatically generated with medium confidence">
            <a:extLst>
              <a:ext uri="{FF2B5EF4-FFF2-40B4-BE49-F238E27FC236}">
                <a16:creationId xmlns:a16="http://schemas.microsoft.com/office/drawing/2014/main" id="{B777CF4B-1B77-7853-C81D-B277334C2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960" y="2971800"/>
            <a:ext cx="4267200" cy="3200400"/>
          </a:xfrm>
          <a:prstGeom prst="rect">
            <a:avLst/>
          </a:prstGeom>
        </p:spPr>
      </p:pic>
    </p:spTree>
    <p:extLst>
      <p:ext uri="{BB962C8B-B14F-4D97-AF65-F5344CB8AC3E}">
        <p14:creationId xmlns:p14="http://schemas.microsoft.com/office/powerpoint/2010/main" val="380051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F3DC3A-8C36-785D-904D-244C62C7B97B}"/>
              </a:ext>
            </a:extLst>
          </p:cNvPr>
          <p:cNvSpPr>
            <a:spLocks noGrp="1"/>
          </p:cNvSpPr>
          <p:nvPr>
            <p:ph type="title"/>
          </p:nvPr>
        </p:nvSpPr>
        <p:spPr/>
        <p:txBody>
          <a:bodyPr/>
          <a:lstStyle/>
          <a:p>
            <a:r>
              <a:rPr lang="en-US" dirty="0"/>
              <a:t>Courtesy Boat Inspections</a:t>
            </a:r>
          </a:p>
        </p:txBody>
      </p:sp>
      <p:pic>
        <p:nvPicPr>
          <p:cNvPr id="1027" name="Chart 2">
            <a:extLst>
              <a:ext uri="{FF2B5EF4-FFF2-40B4-BE49-F238E27FC236}">
                <a16:creationId xmlns:a16="http://schemas.microsoft.com/office/drawing/2014/main" id="{71158438-0C09-478F-EDC9-DA566D369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21808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70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D61761-8B37-F5F0-0B11-15492DB299CA}"/>
              </a:ext>
            </a:extLst>
          </p:cNvPr>
          <p:cNvSpPr>
            <a:spLocks noGrp="1"/>
          </p:cNvSpPr>
          <p:nvPr>
            <p:ph idx="1"/>
          </p:nvPr>
        </p:nvSpPr>
        <p:spPr>
          <a:xfrm>
            <a:off x="228600" y="1295400"/>
            <a:ext cx="8229600" cy="4525963"/>
          </a:xfrm>
        </p:spPr>
        <p:txBody>
          <a:bodyPr/>
          <a:lstStyle/>
          <a:p>
            <a:pPr marL="0" indent="0">
              <a:buNone/>
            </a:pPr>
            <a:r>
              <a:rPr lang="en-US" dirty="0"/>
              <a:t>Plant Removal Grants </a:t>
            </a:r>
          </a:p>
          <a:p>
            <a:r>
              <a:rPr lang="en-US" dirty="0"/>
              <a:t>One Year		$199,283</a:t>
            </a:r>
          </a:p>
          <a:p>
            <a:r>
              <a:rPr lang="en-US" dirty="0"/>
              <a:t>Two Year		$743,530</a:t>
            </a:r>
          </a:p>
          <a:p>
            <a:r>
              <a:rPr lang="en-US" dirty="0"/>
              <a:t>Total		$942,813</a:t>
            </a:r>
          </a:p>
          <a:p>
            <a:pPr marL="0" indent="0">
              <a:buNone/>
            </a:pPr>
            <a:r>
              <a:rPr lang="en-US" dirty="0"/>
              <a:t>Requests		$1,057,001 </a:t>
            </a:r>
          </a:p>
        </p:txBody>
      </p:sp>
      <p:sp>
        <p:nvSpPr>
          <p:cNvPr id="3" name="Title 2">
            <a:extLst>
              <a:ext uri="{FF2B5EF4-FFF2-40B4-BE49-F238E27FC236}">
                <a16:creationId xmlns:a16="http://schemas.microsoft.com/office/drawing/2014/main" id="{559BD277-4FBA-96D7-6854-82996A9FEE90}"/>
              </a:ext>
            </a:extLst>
          </p:cNvPr>
          <p:cNvSpPr>
            <a:spLocks noGrp="1"/>
          </p:cNvSpPr>
          <p:nvPr>
            <p:ph type="title"/>
          </p:nvPr>
        </p:nvSpPr>
        <p:spPr/>
        <p:txBody>
          <a:bodyPr/>
          <a:lstStyle/>
          <a:p>
            <a:r>
              <a:rPr lang="en-US" dirty="0"/>
              <a:t>Grants Awarded 2024</a:t>
            </a:r>
          </a:p>
        </p:txBody>
      </p:sp>
      <p:pic>
        <p:nvPicPr>
          <p:cNvPr id="5" name="Picture 4" descr="A couple of people in water with diving gear&#10;&#10;Description automatically generated">
            <a:extLst>
              <a:ext uri="{FF2B5EF4-FFF2-40B4-BE49-F238E27FC236}">
                <a16:creationId xmlns:a16="http://schemas.microsoft.com/office/drawing/2014/main" id="{AFB642C8-6724-7724-1B94-5FB71D10CC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974" y="3784092"/>
            <a:ext cx="3873026" cy="2538984"/>
          </a:xfrm>
          <a:prstGeom prst="rect">
            <a:avLst/>
          </a:prstGeom>
        </p:spPr>
      </p:pic>
    </p:spTree>
    <p:extLst>
      <p:ext uri="{BB962C8B-B14F-4D97-AF65-F5344CB8AC3E}">
        <p14:creationId xmlns:p14="http://schemas.microsoft.com/office/powerpoint/2010/main" val="306463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a graph showing different types of cash&#10;&#10;Description automatically generated">
            <a:extLst>
              <a:ext uri="{FF2B5EF4-FFF2-40B4-BE49-F238E27FC236}">
                <a16:creationId xmlns:a16="http://schemas.microsoft.com/office/drawing/2014/main" id="{798DB8A2-AC15-7381-0397-7102C5BFCC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417639"/>
            <a:ext cx="8000036" cy="4822138"/>
          </a:xfrm>
        </p:spPr>
      </p:pic>
      <p:sp>
        <p:nvSpPr>
          <p:cNvPr id="3" name="Title 2">
            <a:extLst>
              <a:ext uri="{FF2B5EF4-FFF2-40B4-BE49-F238E27FC236}">
                <a16:creationId xmlns:a16="http://schemas.microsoft.com/office/drawing/2014/main" id="{220CB285-6C31-4B29-BB94-E425E42EE20E}"/>
              </a:ext>
            </a:extLst>
          </p:cNvPr>
          <p:cNvSpPr>
            <a:spLocks noGrp="1"/>
          </p:cNvSpPr>
          <p:nvPr>
            <p:ph type="title"/>
          </p:nvPr>
        </p:nvSpPr>
        <p:spPr/>
        <p:txBody>
          <a:bodyPr>
            <a:normAutofit fontScale="90000"/>
          </a:bodyPr>
          <a:lstStyle/>
          <a:p>
            <a:r>
              <a:rPr lang="en-US" dirty="0"/>
              <a:t>Plant Control Grant Match 2020-2023</a:t>
            </a:r>
          </a:p>
        </p:txBody>
      </p:sp>
    </p:spTree>
    <p:extLst>
      <p:ext uri="{BB962C8B-B14F-4D97-AF65-F5344CB8AC3E}">
        <p14:creationId xmlns:p14="http://schemas.microsoft.com/office/powerpoint/2010/main" val="134812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60607-A1C3-42BB-B88D-F00B4D42CC7D}"/>
              </a:ext>
            </a:extLst>
          </p:cNvPr>
          <p:cNvSpPr>
            <a:spLocks noGrp="1"/>
          </p:cNvSpPr>
          <p:nvPr>
            <p:ph idx="1"/>
          </p:nvPr>
        </p:nvSpPr>
        <p:spPr>
          <a:xfrm>
            <a:off x="0" y="1066800"/>
            <a:ext cx="8991600" cy="4876800"/>
          </a:xfrm>
        </p:spPr>
        <p:txBody>
          <a:bodyPr/>
          <a:lstStyle/>
          <a:p>
            <a:r>
              <a:rPr lang="en-US" dirty="0"/>
              <a:t>Carry-over bill became law yesterday just over two weeks ago</a:t>
            </a:r>
          </a:p>
          <a:p>
            <a:r>
              <a:rPr lang="en-US" dirty="0"/>
              <a:t>Increased fees to motorized watercraft</a:t>
            </a:r>
          </a:p>
          <a:p>
            <a:pPr marL="0" indent="0">
              <a:buNone/>
            </a:pPr>
            <a:r>
              <a:rPr lang="en-US" dirty="0"/>
              <a:t>				</a:t>
            </a:r>
            <a:r>
              <a:rPr lang="en-US" u="sng" dirty="0"/>
              <a:t>Instate </a:t>
            </a:r>
            <a:r>
              <a:rPr lang="en-US" dirty="0"/>
              <a:t>		</a:t>
            </a:r>
            <a:r>
              <a:rPr lang="en-US" u="sng" dirty="0"/>
              <a:t>Out of State</a:t>
            </a:r>
          </a:p>
          <a:p>
            <a:pPr marL="0" indent="0">
              <a:buNone/>
            </a:pPr>
            <a:r>
              <a:rPr lang="en-US" dirty="0"/>
              <a:t>Current			$15			$45</a:t>
            </a:r>
          </a:p>
          <a:p>
            <a:pPr marL="0" indent="0">
              <a:buNone/>
            </a:pPr>
            <a:r>
              <a:rPr lang="en-US" dirty="0"/>
              <a:t>Starting 2025		$25			$60</a:t>
            </a:r>
          </a:p>
          <a:p>
            <a:pPr marL="0" indent="0">
              <a:buNone/>
            </a:pPr>
            <a:r>
              <a:rPr lang="en-US" dirty="0"/>
              <a:t>Starting 2028		$35			$75</a:t>
            </a:r>
          </a:p>
          <a:p>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20887366-303F-4ACA-BE66-A8C02C5C1EB0}"/>
              </a:ext>
            </a:extLst>
          </p:cNvPr>
          <p:cNvSpPr>
            <a:spLocks noGrp="1"/>
          </p:cNvSpPr>
          <p:nvPr>
            <p:ph type="title"/>
          </p:nvPr>
        </p:nvSpPr>
        <p:spPr>
          <a:xfrm>
            <a:off x="457200" y="228600"/>
            <a:ext cx="8229600" cy="990600"/>
          </a:xfrm>
        </p:spPr>
        <p:txBody>
          <a:bodyPr/>
          <a:lstStyle/>
          <a:p>
            <a:r>
              <a:rPr lang="en-US" dirty="0"/>
              <a:t>Funding Increase </a:t>
            </a:r>
          </a:p>
        </p:txBody>
      </p:sp>
    </p:spTree>
    <p:extLst>
      <p:ext uri="{BB962C8B-B14F-4D97-AF65-F5344CB8AC3E}">
        <p14:creationId xmlns:p14="http://schemas.microsoft.com/office/powerpoint/2010/main" val="22929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quot;/&gt;&lt;property id=&quot;20307&quot; value=&quot;267&quot;/&gt;&lt;/object&gt;&lt;/object&gt;&lt;object type=&quot;8&quot; unique_id=&quot;10066&quot;&gt;&lt;/object&gt;&lt;/object&gt;&lt;/database&gt;"/>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P power point template 2018.potx" id="{DCDA42C4-06C1-4E35-AC4D-1F561DDA426C}" vid="{0B0FDF93-0F32-4B75-86A7-B69CC3FBB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2018</Template>
  <TotalTime>4921</TotalTime>
  <Words>1953</Words>
  <Application>Microsoft Office PowerPoint</Application>
  <PresentationFormat>On-screen Show (4:3)</PresentationFormat>
  <Paragraphs>218</Paragraphs>
  <Slides>19</Slides>
  <Notes>19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Georgia</vt:lpstr>
      <vt:lpstr>Times New Roman</vt:lpstr>
      <vt:lpstr>Wingdings</vt:lpstr>
      <vt:lpstr>ME DEP PPP-white background Style (2)</vt:lpstr>
      <vt:lpstr>Maine DEP Updates 2024 AIS Summit</vt:lpstr>
      <vt:lpstr>DEP Updates</vt:lpstr>
      <vt:lpstr>PowerPoint Presentation</vt:lpstr>
      <vt:lpstr>De-listings Since Program Start</vt:lpstr>
      <vt:lpstr>Grants Awarded 2024</vt:lpstr>
      <vt:lpstr>Courtesy Boat Inspections</vt:lpstr>
      <vt:lpstr>Grants Awarded 2024</vt:lpstr>
      <vt:lpstr>Plant Control Grant Match 2020-2023</vt:lpstr>
      <vt:lpstr>Funding Increase </vt:lpstr>
      <vt:lpstr>Funding Increase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Denise Blanchette: denise.l.blanchette@maine.gov John McPhedran: john.mcphedran@maine.gov Toni Pied: toni.pied@maine.gov Chris Reily: chris.reily@maine.gov </vt:lpstr>
      <vt:lpstr>Draining bill became law June 2023 </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Invasive Aquatic Plants in Maine</dc:title>
  <dc:creator>McPhedran, John</dc:creator>
  <cp:lastModifiedBy>McPhedran, John</cp:lastModifiedBy>
  <cp:revision>76</cp:revision>
  <dcterms:created xsi:type="dcterms:W3CDTF">2019-03-27T12:47:02Z</dcterms:created>
  <dcterms:modified xsi:type="dcterms:W3CDTF">2024-04-26T10:53:22Z</dcterms:modified>
</cp:coreProperties>
</file>