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310" r:id="rId2"/>
    <p:sldId id="282" r:id="rId3"/>
    <p:sldId id="333" r:id="rId4"/>
    <p:sldId id="283" r:id="rId5"/>
    <p:sldId id="332" r:id="rId6"/>
    <p:sldId id="257" r:id="rId7"/>
    <p:sldId id="314" r:id="rId8"/>
    <p:sldId id="340" r:id="rId9"/>
    <p:sldId id="292" r:id="rId10"/>
    <p:sldId id="307" r:id="rId11"/>
    <p:sldId id="308" r:id="rId12"/>
    <p:sldId id="309" r:id="rId13"/>
    <p:sldId id="312" r:id="rId14"/>
    <p:sldId id="341" r:id="rId15"/>
    <p:sldId id="318" r:id="rId16"/>
    <p:sldId id="342" r:id="rId17"/>
    <p:sldId id="329" r:id="rId18"/>
    <p:sldId id="336" r:id="rId19"/>
    <p:sldId id="313" r:id="rId20"/>
    <p:sldId id="33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99FF"/>
    <a:srgbClr val="3333FF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411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24T20:58:14.679"/>
    </inkml:context>
    <inkml:brush xml:id="br0">
      <inkml:brushProperty name="width" value="0.10583" units="cm"/>
      <inkml:brushProperty name="height" value="0.10583" units="cm"/>
      <inkml:brushProperty name="color" value="#FF0000"/>
      <inkml:brushProperty name="ignorePressure" value="1"/>
    </inkml:brush>
  </inkml:definitions>
  <inkml:trace contextRef="#ctx0" brushRef="#br0">118 0,'5'0,"-1"0,0 0,0 0,1 1,-1-1,0 1,0 0,1 0,-1 1,0-1,0 1,0 0,-1 0,1 0,0 1,-1-1,0 1,1 0,-1 0,0 0,0 0,-1 0,1 1,-1-1,1 1,-1 0,0 0,-1 0,1 0,-1 0,2 4,7 27,0 1,-3 0,5 45,-11-65,-1 0,0 0,-1-1,-1 1,0 0,-2-1,1 1,-2-1,0 0,-8 16,-42 95,44-98,1 1,-7 36,11-40,-1 0,-1 0,-18 39,10-29,2 0,1 1,1 1,3 0,-9 58,13-28,4 106,2-82,-1-80,1-1,0 1,0-1,1 1,0-1,1 0,0 0,1 0,0 0,1 0,-1-1,2 0,-1 0,8 8,-7-10,1 0,0-1,0 0,0 0,1-1,-1 1,1-2,1 1,-1-1,0-1,1 1,0-1,0-1,0 0,0 0,12 0,30 1,52-6,-23 1,-75 2,1-1,0 1,0-1,-1 0,1 0,0-1,-1 1,1-1,-1-1,0 1,1-1,8-6,-8 4,0-1,0 0,0 0,-1 0,1-1,-2 0,1 0,4-10,-6 10,1 0,0 0,0 0,0 1,1-1,0 1,0 0,1 1,0-1,0 1,0 0,0 1,1-1,0 1,0 0,0 1,0 0,0 0,1 1,0-1,-1 2,1-1,9 0,75 3,-71 0,1 0,-1-1,0-1,28-5,-42 3,0 1,-1-1,1 0,0 0,-1-1,0 0,0 0,10-9,44-47,-27 25,-23 24,0-2,-1 1,0-1,-1 0,10-21,4-6,-20 36,0 1,1 0,-1-1,1 1,0 0,0 1,0-1,0 1,1-1,-1 1,1 0,-1 0,1 0,6-1,-2 0,0 1,0 0,1 1,-1 0,1 0,13 2,1 1,-1 1,0 1,0 1,30 10,-32-8,0 0,0 2,0 0,-1 1,-1 1,0 1,29 24,-30-23,0 0,27 13,6 5,171 136,-208-155,-1 0,0 0,16 24,-17-20,2-1,20 20,-17-20,-2 0,0 1,-1 0,19 30,33 75,-42-74,36 54,-47-85,1-1,22 19,-5-3,10 12,1-3,70 55,-37-39,48 32,-108-77,0 0,-1 1,0 1,-1 0,0 0,10 16,1 1,-13-16,-1 0,-1 1,0-1,-1 1,6 17,15 32,-22-49,0 0,-1 1,-1 0,0 0,-1 0,1 24,-1-16,0-1,9 27,-1-9,-2 0,6 64,-12-90,0 0,1-1,1 1,7 15,-6-15,-1 0,0 1,5 26,-6 3,-5 78,2 21,1-131,1-1,0 1,0-1,2 0,7 16,-7-16,0 1,0 0,-1 0,3 19,6 48,-5-32,3 84,-11-113,-1-1,-1 1,-1-1,-1 0,-5 18,-39 85,38-94,9-23,0-1,0 1,0-1,0 1,0-1,-1 1,0-1,1 0,-1 0,0 0,-1 0,1 0,-1 0,1-1,-1 1,0-1,0 0,0 1,0-1,-4 2,0-2,0 0,1 1,-1 0,1 0,0 1,0 0,-6 5,9-6,1 0,-1 0,1 0,0 1,0-1,0 1,1-1,-1 1,1 0,0-1,0 1,0 0,0 0,1 0,0 4,-3 50,2 0,8 59,-5-107,0 0,1 1,0-1,1 0,0-1,0 1,1-1,0 0,1 0,0 0,8 8,26 44,-19-4,-5-10,-8-27,-1 1,-1 0,4 26,4 13,-6-39,2 0,0 0,1-1,1-1,1 0,29 34,-7-8,9 9,-25-31,29 43,-43-57,0 0,-1 0,0 0,0 1,-1 0,0-1,-1 1,0 0,0 11,-2 111,-1-5,3-108,0 0,1 0,1 0,11 31,55 148,8 61,-21-91,-40-126,-12-33,-1-1,-1 1,0 0,0 0,-1 0,1 0,0 14,-4-18,0 0,-1 0,0 1,0-1,0 0,0 0,-1-1,1 1,-1 0,-1-1,1 0,-5 5,3-3,0 1,0 0,1 0,-6 12,5-1,1 1,0 0,2-1,0 1,1 1,1-1,3 24,-2-23,0 0,-1-1,0 1,-2 0,-1 0,-9 35,3-32,1 1,1 1,1-1,2 1,-4 42,7-35,5 196,-1-214,0 0,1-1,1 0,0 0,1 0,0-1,1 0,0 0,1-1,10 11,2 8,-13-22,-1 0,1 0,0 0,0-1,1 0,0-1,1 0,13 8,5 0,44 16,-49-22,-1 1,0 0,0 2,22 15,-28-15,74 59,-69-54,1-2,0 0,1-1,26 11,-31-16,-6-3,1-1,0 0,0 0,0-1,0-1,1 0,14 0,93-4,-50-1,-61 2,-1 1,0-1,0 0,0-1,0 0,0 0,0-1,10-5,1-3,33-23,-20 11,-25 19,0-1,1 2,0-1,0 1,0 0,0 0,0 1,0 1,1-1,-1 1,14 0,-16 1,1 0,-1 1,0 0,0 0,0 0,1 1,-2 0,1 0,0 1,0-1,-1 1,1 0,-1 1,0-1,0 1,6 6,83 103,-69-79,2-2,1 0,50 42,-38-40,-24-20,1 0,0-1,1 0,21 9,-27-16,201 103,-209-106,1-1,-1 1,1-1,0 0,-1-1,1 1,0-1,0 0,0 0,0 0,0-1,0 0,7 0,-10-1,1 1,0-1,0 0,-1-1,1 1,-1 0,1-1,-1 1,0-1,1 0,-1 0,0 0,0 0,0 0,0 0,-1-1,1 1,-1-1,1 1,-1-1,0 0,0 1,0-1,1-5,22-80,-15 48,2 1,19-42,-29 80,9-24,2 0,1 1,21-30,-28 47,-1 0,1 1,0 0,0 0,1 0,0 1,0 0,0 1,0-1,1 1,0 1,0-1,0 1,17-3,6 2,1 1,1 1,46 5,-21-1,-22-2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B5108-11E6-4FD8-8B57-6C1DE1D4ED5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A630B-7D3E-454A-B95A-87FA23813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42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630B-7D3E-454A-B95A-87FA23813B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6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630B-7D3E-454A-B95A-87FA23813B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97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630B-7D3E-454A-B95A-87FA23813B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45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A164149-D4A1-49B3-A532-3D27C9E3652D}" type="slidenum">
              <a:rPr lang="en-US" altLang="en-US" smtClean="0">
                <a:solidFill>
                  <a:srgbClr val="000000"/>
                </a:solidFill>
              </a:rPr>
              <a:pPr/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93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630B-7D3E-454A-B95A-87FA23813B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44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630B-7D3E-454A-B95A-87FA23813B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93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630B-7D3E-454A-B95A-87FA23813B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98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630B-7D3E-454A-B95A-87FA23813B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66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630B-7D3E-454A-B95A-87FA23813B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48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8F10-FCC5-414A-A366-307D824F2AC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FB09-CA7D-4362-8C66-07F3E3DE7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7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8F10-FCC5-414A-A366-307D824F2AC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FB09-CA7D-4362-8C66-07F3E3DE7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65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365127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7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8F10-FCC5-414A-A366-307D824F2AC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FB09-CA7D-4362-8C66-07F3E3DE7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48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8F10-FCC5-414A-A366-307D824F2AC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FB09-CA7D-4362-8C66-07F3E3DE7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35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0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0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8F10-FCC5-414A-A366-307D824F2AC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FB09-CA7D-4362-8C66-07F3E3DE7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9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8F10-FCC5-414A-A366-307D824F2AC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FB09-CA7D-4362-8C66-07F3E3DE7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8F10-FCC5-414A-A366-307D824F2AC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FB09-CA7D-4362-8C66-07F3E3DE7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6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8F10-FCC5-414A-A366-307D824F2AC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FB09-CA7D-4362-8C66-07F3E3DE7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42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8F10-FCC5-414A-A366-307D824F2AC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FB09-CA7D-4362-8C66-07F3E3DE7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7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3" y="987428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8F10-FCC5-414A-A366-307D824F2AC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FB09-CA7D-4362-8C66-07F3E3DE7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74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3" y="987428"/>
            <a:ext cx="462915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48F10-FCC5-414A-A366-307D824F2AC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FFB09-CA7D-4362-8C66-07F3E3DE7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44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48F10-FCC5-414A-A366-307D824F2AC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FFB09-CA7D-4362-8C66-07F3E3DE7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9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image" Target="../media/image17.wmf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41426"/>
            <a:ext cx="9144000" cy="1982787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Garamond" panose="02020404030301010803" pitchFamily="18" charset="0"/>
              </a:rPr>
              <a:t>Courtesy Boat Inspector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354388"/>
            <a:ext cx="9144000" cy="72231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Coordinator Training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57" y="46039"/>
            <a:ext cx="2158304" cy="2390775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-673076" y="4466020"/>
            <a:ext cx="9144000" cy="72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Mary Jewett – Lakes Environmental Association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9" y="5187220"/>
            <a:ext cx="1072716" cy="105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54545" y="5484564"/>
            <a:ext cx="8137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Chris Reily- Maine Department of Environmental Protection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626" y="3971779"/>
            <a:ext cx="1265755" cy="126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14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r="11667"/>
          <a:stretch>
            <a:fillRect/>
          </a:stretch>
        </p:blipFill>
        <p:spPr bwMode="auto">
          <a:xfrm>
            <a:off x="0" y="83820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1"/>
          <p:cNvSpPr txBox="1">
            <a:spLocks noChangeArrowheads="1"/>
          </p:cNvSpPr>
          <p:nvPr/>
        </p:nvSpPr>
        <p:spPr bwMode="auto">
          <a:xfrm>
            <a:off x="0" y="6081713"/>
            <a:ext cx="4422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Garamond" panose="02020404030301010803" pitchFamily="18" charset="0"/>
              </a:rPr>
              <a:t>Graphic: Aquatic Nuisance Species Task Force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6A37AC-81BD-46F3-9D5F-367CFC7088C8}"/>
              </a:ext>
            </a:extLst>
          </p:cNvPr>
          <p:cNvSpPr/>
          <p:nvPr/>
        </p:nvSpPr>
        <p:spPr>
          <a:xfrm>
            <a:off x="0" y="6481763"/>
            <a:ext cx="9144000" cy="37623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C69142-E8FD-4BCB-A202-83C3EBD0755E}"/>
              </a:ext>
            </a:extLst>
          </p:cNvPr>
          <p:cNvSpPr/>
          <p:nvPr/>
        </p:nvSpPr>
        <p:spPr>
          <a:xfrm>
            <a:off x="-9526" y="-19050"/>
            <a:ext cx="9153525" cy="295275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49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" r="8142"/>
          <a:stretch>
            <a:fillRect/>
          </a:stretch>
        </p:blipFill>
        <p:spPr bwMode="auto">
          <a:xfrm>
            <a:off x="0" y="363538"/>
            <a:ext cx="9121775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TextBox 4"/>
          <p:cNvSpPr txBox="1">
            <a:spLocks noChangeArrowheads="1"/>
          </p:cNvSpPr>
          <p:nvPr/>
        </p:nvSpPr>
        <p:spPr bwMode="auto">
          <a:xfrm>
            <a:off x="0" y="6215063"/>
            <a:ext cx="4422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Garamond" panose="02020404030301010803" pitchFamily="18" charset="0"/>
              </a:rPr>
              <a:t>Graphic: Aquatic Nuisance Species Task Force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3938A6-B8BF-40E5-ACC5-50A8A6C41676}"/>
              </a:ext>
            </a:extLst>
          </p:cNvPr>
          <p:cNvSpPr/>
          <p:nvPr/>
        </p:nvSpPr>
        <p:spPr>
          <a:xfrm>
            <a:off x="0" y="6481763"/>
            <a:ext cx="9144000" cy="37623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E731CC-B466-46CE-93A7-84CA9AE89C69}"/>
              </a:ext>
            </a:extLst>
          </p:cNvPr>
          <p:cNvSpPr/>
          <p:nvPr/>
        </p:nvSpPr>
        <p:spPr>
          <a:xfrm>
            <a:off x="-9526" y="-19050"/>
            <a:ext cx="9153525" cy="295275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36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r="15001"/>
          <a:stretch>
            <a:fillRect/>
          </a:stretch>
        </p:blipFill>
        <p:spPr bwMode="auto">
          <a:xfrm>
            <a:off x="102754" y="944418"/>
            <a:ext cx="89027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Box 4"/>
          <p:cNvSpPr txBox="1">
            <a:spLocks noChangeArrowheads="1"/>
          </p:cNvSpPr>
          <p:nvPr/>
        </p:nvSpPr>
        <p:spPr bwMode="auto">
          <a:xfrm>
            <a:off x="0" y="6081713"/>
            <a:ext cx="4422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Garamond" panose="02020404030301010803" pitchFamily="18" charset="0"/>
              </a:rPr>
              <a:t>Graphic: Aquatic Nuisance Species Task Force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0F10DC-1531-4E92-A586-D75948D6D656}"/>
              </a:ext>
            </a:extLst>
          </p:cNvPr>
          <p:cNvSpPr/>
          <p:nvPr/>
        </p:nvSpPr>
        <p:spPr>
          <a:xfrm>
            <a:off x="0" y="6481763"/>
            <a:ext cx="9144000" cy="37623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C9D087-6169-4504-9DE8-854277F63AE0}"/>
              </a:ext>
            </a:extLst>
          </p:cNvPr>
          <p:cNvSpPr/>
          <p:nvPr/>
        </p:nvSpPr>
        <p:spPr>
          <a:xfrm>
            <a:off x="-9526" y="-19050"/>
            <a:ext cx="9153525" cy="295275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81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8517" y="-1008529"/>
            <a:ext cx="6858000" cy="887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45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B4A2FC-C2E6-4E01-B92B-9B07C5AF1B4B}"/>
              </a:ext>
            </a:extLst>
          </p:cNvPr>
          <p:cNvSpPr/>
          <p:nvPr/>
        </p:nvSpPr>
        <p:spPr>
          <a:xfrm>
            <a:off x="0" y="6481763"/>
            <a:ext cx="9144000" cy="37623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24D58C-0969-4C22-94F5-E78C1E0C9372}"/>
              </a:ext>
            </a:extLst>
          </p:cNvPr>
          <p:cNvSpPr/>
          <p:nvPr/>
        </p:nvSpPr>
        <p:spPr>
          <a:xfrm>
            <a:off x="-9526" y="-19050"/>
            <a:ext cx="9153525" cy="295275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0679C7-AC9F-4BC2-855F-71C4414678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9" y="1181100"/>
            <a:ext cx="9004244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58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88455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Suspicious Plant Found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60" y="1036952"/>
            <a:ext cx="8463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Inspector decides if it’s suspicious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Gives plant sample to coordinator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If coordinator can’t ID – send photo to LEA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Go to photo submission page on LEA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Keep sample in fridge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02697" y="764331"/>
            <a:ext cx="4221591" cy="3166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r="7778" b="13210"/>
          <a:stretch/>
        </p:blipFill>
        <p:spPr>
          <a:xfrm rot="10800000">
            <a:off x="316011" y="3447392"/>
            <a:ext cx="5396585" cy="29093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184"/>
            <a:ext cx="9144000" cy="54412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841" y="4762111"/>
            <a:ext cx="1715718" cy="171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8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4D2BDA30-EC5A-4CB5-8516-4B63187C993B}"/>
              </a:ext>
            </a:extLst>
          </p:cNvPr>
          <p:cNvGrpSpPr>
            <a:grpSpLocks/>
          </p:cNvGrpSpPr>
          <p:nvPr/>
        </p:nvGrpSpPr>
        <p:grpSpPr bwMode="auto">
          <a:xfrm>
            <a:off x="0" y="1076325"/>
            <a:ext cx="9144000" cy="5715000"/>
            <a:chOff x="0" y="457200"/>
            <a:chExt cx="9144000" cy="5715000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B8F83484-F9BE-4F7D-B2B0-6080CD7F7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57200"/>
              <a:ext cx="9144000" cy="571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38C3A39-E85A-44DB-9D2B-5BDC05E98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77" b="4074"/>
            <a:stretch>
              <a:fillRect/>
            </a:stretch>
          </p:blipFill>
          <p:spPr bwMode="auto">
            <a:xfrm rot="5400000">
              <a:off x="6858001" y="3886201"/>
              <a:ext cx="3124198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1EB84E3-378C-4700-B5E5-66CF669657D4}"/>
              </a:ext>
            </a:extLst>
          </p:cNvPr>
          <p:cNvSpPr/>
          <p:nvPr/>
        </p:nvSpPr>
        <p:spPr>
          <a:xfrm>
            <a:off x="-9526" y="-19050"/>
            <a:ext cx="9153525" cy="295275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5A38136-A57F-4FFA-AE7A-3F2146FA6C22}"/>
              </a:ext>
            </a:extLst>
          </p:cNvPr>
          <p:cNvSpPr txBox="1">
            <a:spLocks/>
          </p:cNvSpPr>
          <p:nvPr/>
        </p:nvSpPr>
        <p:spPr>
          <a:xfrm>
            <a:off x="-9525" y="342900"/>
            <a:ext cx="9153525" cy="884552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15 Most Unwanted Plants</a:t>
            </a:r>
          </a:p>
        </p:txBody>
      </p:sp>
    </p:spTree>
    <p:extLst>
      <p:ext uri="{BB962C8B-B14F-4D97-AF65-F5344CB8AC3E}">
        <p14:creationId xmlns:p14="http://schemas.microsoft.com/office/powerpoint/2010/main" val="748748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8163"/>
          <a:stretch/>
        </p:blipFill>
        <p:spPr>
          <a:xfrm>
            <a:off x="0" y="342886"/>
            <a:ext cx="9147612" cy="61232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EF80BD-FAF9-4D46-B4B1-BF31758FAAA9}"/>
              </a:ext>
            </a:extLst>
          </p:cNvPr>
          <p:cNvSpPr/>
          <p:nvPr/>
        </p:nvSpPr>
        <p:spPr>
          <a:xfrm>
            <a:off x="0" y="6481763"/>
            <a:ext cx="9144000" cy="37623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B97643-ABF1-4DCD-B5A8-71D32A010CD3}"/>
              </a:ext>
            </a:extLst>
          </p:cNvPr>
          <p:cNvSpPr/>
          <p:nvPr/>
        </p:nvSpPr>
        <p:spPr>
          <a:xfrm>
            <a:off x="-9526" y="-19050"/>
            <a:ext cx="9153525" cy="295275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49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D63F62-C175-46DF-A075-E8F2FAAA5B3A}"/>
              </a:ext>
            </a:extLst>
          </p:cNvPr>
          <p:cNvSpPr/>
          <p:nvPr/>
        </p:nvSpPr>
        <p:spPr>
          <a:xfrm>
            <a:off x="0" y="6481763"/>
            <a:ext cx="9144000" cy="37623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95F0F0-6F5A-40E4-AB9E-3435C0EB1126}"/>
              </a:ext>
            </a:extLst>
          </p:cNvPr>
          <p:cNvSpPr/>
          <p:nvPr/>
        </p:nvSpPr>
        <p:spPr>
          <a:xfrm>
            <a:off x="-9526" y="-19050"/>
            <a:ext cx="9153525" cy="295275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3A6E61-5DC7-494D-A5D0-479B1AF6EB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70383"/>
          <a:stretch/>
        </p:blipFill>
        <p:spPr>
          <a:xfrm>
            <a:off x="3470577" y="461809"/>
            <a:ext cx="5154240" cy="2564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D7A892-43E1-4A59-9F7E-700A97D310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8" b="4687"/>
          <a:stretch/>
        </p:blipFill>
        <p:spPr>
          <a:xfrm>
            <a:off x="239118" y="461809"/>
            <a:ext cx="2727898" cy="525065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A296250-D705-4FA1-83B3-B9ABDD144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7897" y="3133961"/>
            <a:ext cx="4419600" cy="88455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CBI App Training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329EE2A-F972-4CDF-BE40-90F90CBA1B37}"/>
              </a:ext>
            </a:extLst>
          </p:cNvPr>
          <p:cNvSpPr txBox="1">
            <a:spLocks/>
          </p:cNvSpPr>
          <p:nvPr/>
        </p:nvSpPr>
        <p:spPr>
          <a:xfrm>
            <a:off x="3749595" y="3793337"/>
            <a:ext cx="4419600" cy="88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Monday, May 11 @6PM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2F4AA3-47A5-4712-86DA-95D744A92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809" y="4673701"/>
            <a:ext cx="1705171" cy="169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78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70" y="0"/>
            <a:ext cx="7407909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Data Collection App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5" b="4081"/>
          <a:stretch/>
        </p:blipFill>
        <p:spPr>
          <a:xfrm>
            <a:off x="5476666" y="1437531"/>
            <a:ext cx="2736749" cy="5271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7" b="49932"/>
          <a:stretch/>
        </p:blipFill>
        <p:spPr>
          <a:xfrm>
            <a:off x="377741" y="1586820"/>
            <a:ext cx="4200373" cy="38902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8921" y="339615"/>
            <a:ext cx="3765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CBI App Training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Monday, May 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at 6pm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FC0BB3-A5E0-4769-A431-7DC9EE01A0A2}"/>
              </a:ext>
            </a:extLst>
          </p:cNvPr>
          <p:cNvSpPr/>
          <p:nvPr/>
        </p:nvSpPr>
        <p:spPr>
          <a:xfrm>
            <a:off x="0" y="6481763"/>
            <a:ext cx="9144000" cy="37623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603A52-BB42-4C0D-9D43-36A753A3293C}"/>
              </a:ext>
            </a:extLst>
          </p:cNvPr>
          <p:cNvSpPr/>
          <p:nvPr/>
        </p:nvSpPr>
        <p:spPr>
          <a:xfrm>
            <a:off x="-9526" y="-19050"/>
            <a:ext cx="9153525" cy="295275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AAFEAE-4F1F-4EDB-9BB6-836E75898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26" y="388193"/>
            <a:ext cx="9144000" cy="621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4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669" y="1680602"/>
            <a:ext cx="556718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82" indent="-342882">
              <a:buFont typeface="Symbol" panose="05050102010706020507" pitchFamily="18" charset="2"/>
              <a:buChar char=""/>
              <a:tabLst>
                <a:tab pos="914354" algn="l"/>
              </a:tabLst>
            </a:pP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AIS have multiple reproductive strategies &amp; no natural enemies; grow vigorously; out-compete natives.</a:t>
            </a:r>
          </a:p>
          <a:p>
            <a:pPr>
              <a:tabLst>
                <a:tab pos="914354" algn="l"/>
              </a:tabLst>
            </a:pPr>
            <a:endParaRPr lang="en-US" sz="2400" dirty="0">
              <a:solidFill>
                <a:schemeClr val="bg1"/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342882" indent="-342882">
              <a:buFont typeface="Symbol" panose="05050102010706020507" pitchFamily="18" charset="2"/>
              <a:buChar char=""/>
              <a:tabLst>
                <a:tab pos="914354" algn="l"/>
              </a:tabLst>
            </a:pP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Blanket lake surface, impeding recreational uses; lower property values; change ecology</a:t>
            </a:r>
          </a:p>
          <a:p>
            <a:pPr>
              <a:tabLst>
                <a:tab pos="914354" algn="l"/>
              </a:tabLst>
            </a:pPr>
            <a:endParaRPr lang="en-US" sz="2400" dirty="0">
              <a:solidFill>
                <a:schemeClr val="bg1"/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342882" indent="-342882">
              <a:buFont typeface="Symbol" panose="05050102010706020507" pitchFamily="18" charset="2"/>
              <a:buChar char=""/>
              <a:tabLst>
                <a:tab pos="914354" algn="l"/>
              </a:tabLst>
            </a:pP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Can rarely be eradicated; are expensive to manage (an </a:t>
            </a:r>
            <a:r>
              <a:rPr lang="en-US" sz="2400" i="1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en-US" sz="2400" i="1" dirty="0" err="1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everafter</a:t>
            </a:r>
            <a:r>
              <a:rPr lang="en-US" sz="2400" i="1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”</a:t>
            </a: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cost); threaten all other fresh waters.</a:t>
            </a:r>
            <a:endParaRPr lang="en-US" sz="2400" dirty="0">
              <a:solidFill>
                <a:schemeClr val="bg1"/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60411" y="255945"/>
            <a:ext cx="7886700" cy="1325563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Why are aquatic invasive species (AIS) a threat to lakes, ponds, rivers and streams</a:t>
            </a:r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6474838"/>
            <a:ext cx="9144000" cy="383162"/>
            <a:chOff x="0" y="6219565"/>
            <a:chExt cx="9144000" cy="3831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C6E951B-F879-4460-81E2-8DF6B21B49C5}"/>
                </a:ext>
              </a:extLst>
            </p:cNvPr>
            <p:cNvSpPr/>
            <p:nvPr/>
          </p:nvSpPr>
          <p:spPr>
            <a:xfrm>
              <a:off x="0" y="6219565"/>
              <a:ext cx="9144000" cy="37623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       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77075" y="6233395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/>
          <a:stretch/>
        </p:blipFill>
        <p:spPr>
          <a:xfrm>
            <a:off x="5906277" y="1567021"/>
            <a:ext cx="3135085" cy="45449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935AC7-C500-4616-8D01-6A7C235E2823}"/>
              </a:ext>
            </a:extLst>
          </p:cNvPr>
          <p:cNvSpPr/>
          <p:nvPr/>
        </p:nvSpPr>
        <p:spPr>
          <a:xfrm>
            <a:off x="-9526" y="-19050"/>
            <a:ext cx="9153525" cy="295275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1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316" y="909582"/>
            <a:ext cx="34751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endParaRPr lang="en-US" sz="20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EFT doesn’t mean you don’t need an invoice</a:t>
            </a:r>
          </a:p>
          <a:p>
            <a:pPr>
              <a:lnSpc>
                <a:spcPts val="1800"/>
              </a:lnSpc>
            </a:pPr>
            <a:endParaRPr lang="en-US" sz="20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First invoice should be submitted by July 17</a:t>
            </a:r>
          </a:p>
          <a:p>
            <a:pPr>
              <a:lnSpc>
                <a:spcPts val="1800"/>
              </a:lnSpc>
            </a:pPr>
            <a:endParaRPr lang="en-US" sz="20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Invoices received after will be paid at the end of the season</a:t>
            </a:r>
          </a:p>
          <a:p>
            <a:pPr>
              <a:lnSpc>
                <a:spcPts val="1800"/>
              </a:lnSpc>
            </a:pPr>
            <a:endParaRPr lang="en-US" sz="20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No names on invoice</a:t>
            </a:r>
          </a:p>
          <a:p>
            <a:pPr>
              <a:lnSpc>
                <a:spcPts val="1800"/>
              </a:lnSpc>
            </a:pPr>
            <a:endParaRPr lang="en-US" sz="20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Organization name and address must match vendor form</a:t>
            </a:r>
          </a:p>
          <a:p>
            <a:pPr>
              <a:lnSpc>
                <a:spcPts val="1800"/>
              </a:lnSpc>
            </a:pPr>
            <a:endParaRPr lang="en-US" sz="20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Invoice should be printed, signed, scanned, and sent or</a:t>
            </a:r>
          </a:p>
          <a:p>
            <a:pPr>
              <a:lnSpc>
                <a:spcPts val="1800"/>
              </a:lnSpc>
            </a:pPr>
            <a:endParaRPr lang="en-US" sz="20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Signed electronically via Adobe</a:t>
            </a:r>
          </a:p>
          <a:p>
            <a:pPr>
              <a:lnSpc>
                <a:spcPts val="1800"/>
              </a:lnSpc>
            </a:pPr>
            <a:endParaRPr lang="en-US" sz="20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aramond" panose="02020404030301010803" pitchFamily="18" charset="0"/>
              </a:rPr>
              <a:t>No photos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742" y="288259"/>
            <a:ext cx="4784811" cy="61897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2370" y="288259"/>
            <a:ext cx="3341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aramond" panose="02020404030301010803" pitchFamily="18" charset="0"/>
              </a:rPr>
              <a:t>CBI Grant Invoicing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6AE61D-6D3B-4E5D-B7F9-0C99B8A2EBA7}"/>
              </a:ext>
            </a:extLst>
          </p:cNvPr>
          <p:cNvSpPr/>
          <p:nvPr/>
        </p:nvSpPr>
        <p:spPr>
          <a:xfrm>
            <a:off x="0" y="6481763"/>
            <a:ext cx="9144000" cy="37623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5F51E7-E624-431E-BF2F-7FF32B862F06}"/>
              </a:ext>
            </a:extLst>
          </p:cNvPr>
          <p:cNvSpPr/>
          <p:nvPr/>
        </p:nvSpPr>
        <p:spPr>
          <a:xfrm>
            <a:off x="-9526" y="-19050"/>
            <a:ext cx="9153525" cy="295275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3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9526" y="-19050"/>
            <a:ext cx="9153525" cy="295275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46" name="Rectangle 7"/>
          <p:cNvSpPr>
            <a:spLocks noChangeArrowheads="1"/>
          </p:cNvSpPr>
          <p:nvPr/>
        </p:nvSpPr>
        <p:spPr bwMode="auto">
          <a:xfrm>
            <a:off x="1400175" y="379448"/>
            <a:ext cx="63436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Garamond" panose="02020404030301010803" pitchFamily="18" charset="0"/>
              </a:rPr>
              <a:t>Maine AIS Law </a:t>
            </a:r>
            <a:br>
              <a:rPr lang="en-US" altLang="en-US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altLang="en-US" dirty="0">
                <a:solidFill>
                  <a:schemeClr val="bg1"/>
                </a:solidFill>
                <a:latin typeface="Garamond" panose="02020404030301010803" pitchFamily="18" charset="0"/>
              </a:rPr>
              <a:t>MRS Title 38 Subsection 419-c</a:t>
            </a:r>
            <a:endParaRPr lang="en-US" altLang="en-US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270" y="1361956"/>
            <a:ext cx="538842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Prohibition. 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A person may not: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Transport any aquatic plant or plant part on the outside of any vessel on a public road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Posses, import, cultivate, transport, or distribute any invasive plant (15 on list)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Drain or release water into any inland water source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8579" y="3651355"/>
            <a:ext cx="538842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Draining of watercraft and equipment. 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Just prior to launching and when removing a watercraft a person: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Shall remove or open any hull drain plugs, bailers, valves, live wells, ballast tanks, and other devices designed for routine removal or opening and closing to encourage water to drain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88" y="1309176"/>
            <a:ext cx="3219061" cy="50876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E5BB6C3-71E4-463C-B647-931D8173084D}"/>
              </a:ext>
            </a:extLst>
          </p:cNvPr>
          <p:cNvGrpSpPr/>
          <p:nvPr/>
        </p:nvGrpSpPr>
        <p:grpSpPr>
          <a:xfrm>
            <a:off x="0" y="6497103"/>
            <a:ext cx="9144000" cy="392560"/>
            <a:chOff x="0" y="6326698"/>
            <a:chExt cx="9144000" cy="39256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E111EB-E4A1-4DFC-92A7-C36725D60523}"/>
                </a:ext>
              </a:extLst>
            </p:cNvPr>
            <p:cNvSpPr/>
            <p:nvPr/>
          </p:nvSpPr>
          <p:spPr>
            <a:xfrm>
              <a:off x="0" y="6326698"/>
              <a:ext cx="9144000" cy="37623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      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DEF184-6E9B-454A-B610-FA70E0CC21C8}"/>
                </a:ext>
              </a:extLst>
            </p:cNvPr>
            <p:cNvSpPr txBox="1"/>
            <p:nvPr/>
          </p:nvSpPr>
          <p:spPr>
            <a:xfrm>
              <a:off x="144316" y="6349926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671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3886" y="124853"/>
            <a:ext cx="7886700" cy="972551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Maine AIS Law </a:t>
            </a:r>
            <a:endParaRPr lang="en-US" sz="3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6497103"/>
            <a:ext cx="9144000" cy="392560"/>
            <a:chOff x="0" y="6326698"/>
            <a:chExt cx="9144000" cy="3925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6E951B-F879-4460-81E2-8DF6B21B49C5}"/>
                </a:ext>
              </a:extLst>
            </p:cNvPr>
            <p:cNvSpPr/>
            <p:nvPr/>
          </p:nvSpPr>
          <p:spPr>
            <a:xfrm>
              <a:off x="0" y="6326698"/>
              <a:ext cx="9144000" cy="37623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       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4316" y="6349926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65922" y="1275333"/>
            <a:ext cx="564035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Penalties.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Violations may result in fines up to $500, and $2500 for subsequent violations. This includes fines for failure to display the current years Lake and River Protection Sticker.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5922" y="3754849"/>
            <a:ext cx="564035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Funding.</a:t>
            </a:r>
          </a:p>
          <a:p>
            <a:pPr>
              <a:defRPr/>
            </a:pPr>
            <a:endParaRPr lang="en-US" sz="14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>
              <a:defRPr/>
            </a:pPr>
            <a:r>
              <a:rPr lang="en-US" altLang="en-US" sz="2400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Funding Mechanism:  Sticker revenue goes into dedicated state fund, 70% to DEP, 30% to DIFW. Funds are used for plant removal, early detection, and invasives prevention</a:t>
            </a: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9023" y="919475"/>
            <a:ext cx="2871013" cy="2065786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943598" y="3475104"/>
            <a:ext cx="2761861" cy="2673665"/>
            <a:chOff x="5645020" y="3280749"/>
            <a:chExt cx="3359021" cy="3069177"/>
          </a:xfrm>
        </p:grpSpPr>
        <p:sp>
          <p:nvSpPr>
            <p:cNvPr id="2" name="Rectangle 1"/>
            <p:cNvSpPr/>
            <p:nvPr/>
          </p:nvSpPr>
          <p:spPr>
            <a:xfrm>
              <a:off x="5645020" y="3280749"/>
              <a:ext cx="3359021" cy="306917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32090" y="3362716"/>
              <a:ext cx="3200400" cy="2882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9BE15B1-8BC2-4EF0-B98F-03FE6A8DCBD5}"/>
              </a:ext>
            </a:extLst>
          </p:cNvPr>
          <p:cNvSpPr/>
          <p:nvPr/>
        </p:nvSpPr>
        <p:spPr>
          <a:xfrm>
            <a:off x="-9526" y="-19050"/>
            <a:ext cx="9153525" cy="295275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7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B1B38AA-AB7F-4A93-B87E-5FADBFCC0832}"/>
              </a:ext>
            </a:extLst>
          </p:cNvPr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465888"/>
            <a:ext cx="9144000" cy="37623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</a:t>
            </a:r>
          </a:p>
        </p:txBody>
      </p:sp>
      <p:pic>
        <p:nvPicPr>
          <p:cNvPr id="819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938" y="361"/>
            <a:ext cx="8874125" cy="685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1380932" y="2304661"/>
            <a:ext cx="4609321" cy="2202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976466" y="1427584"/>
            <a:ext cx="3013787" cy="14369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E9E618B-8BE7-46B7-879E-DD967978E0F1}"/>
              </a:ext>
            </a:extLst>
          </p:cNvPr>
          <p:cNvCxnSpPr>
            <a:cxnSpLocks/>
          </p:cNvCxnSpPr>
          <p:nvPr/>
        </p:nvCxnSpPr>
        <p:spPr>
          <a:xfrm flipH="1" flipV="1">
            <a:off x="1685925" y="3800475"/>
            <a:ext cx="4304328" cy="14763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47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6" y="292640"/>
            <a:ext cx="7886700" cy="576571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What makes a good inspection?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366" y="990898"/>
            <a:ext cx="5412525" cy="536917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Be courteous </a:t>
            </a:r>
          </a:p>
          <a:p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Be informative but not overwhelming. </a:t>
            </a:r>
          </a:p>
          <a:p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Do a thorough inspection: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latin typeface="Garamond" panose="02020404030301010803" pitchFamily="18" charset="0"/>
              </a:rPr>
              <a:t>Inspectors will need to crouch down in order to see the entire underside of the boat - just the prop is not enough!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latin typeface="Garamond" panose="02020404030301010803" pitchFamily="18" charset="0"/>
              </a:rPr>
              <a:t>Ask if you can look inside boat – did they drop anchor?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latin typeface="Garamond" panose="02020404030301010803" pitchFamily="18" charset="0"/>
              </a:rPr>
              <a:t>Is the drain plug pulled?</a:t>
            </a:r>
          </a:p>
          <a:p>
            <a:pPr lvl="0"/>
            <a:r>
              <a:rPr lang="en-US" sz="2400" dirty="0" err="1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Stickerless</a:t>
            </a: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motorized boats: tell boater about penalty and where to get stickers locally.</a:t>
            </a:r>
          </a:p>
          <a:p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Boater refuses inspection: </a:t>
            </a: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politely ask them to do it and step aside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lvl="0"/>
            <a:endParaRPr lang="en-US" sz="2400" dirty="0">
              <a:solidFill>
                <a:schemeClr val="bg1"/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457178" lvl="1" indent="0">
              <a:buNone/>
            </a:pPr>
            <a:endParaRPr lang="en-US" sz="1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481762"/>
            <a:ext cx="9144000" cy="376238"/>
            <a:chOff x="0" y="6205970"/>
            <a:chExt cx="9144000" cy="37623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6E951B-F879-4460-81E2-8DF6B21B49C5}"/>
                </a:ext>
              </a:extLst>
            </p:cNvPr>
            <p:cNvSpPr/>
            <p:nvPr/>
          </p:nvSpPr>
          <p:spPr>
            <a:xfrm>
              <a:off x="0" y="6205970"/>
              <a:ext cx="9144000" cy="37623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      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49366" y="620597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225" y="1116711"/>
            <a:ext cx="3340248" cy="44536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6D1B62-5435-483F-BCBF-A89A94A57FA8}"/>
              </a:ext>
            </a:extLst>
          </p:cNvPr>
          <p:cNvSpPr/>
          <p:nvPr/>
        </p:nvSpPr>
        <p:spPr>
          <a:xfrm>
            <a:off x="-9526" y="-19050"/>
            <a:ext cx="9153525" cy="295275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66" y="1068226"/>
            <a:ext cx="1625671" cy="48770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9336" y="298622"/>
            <a:ext cx="4831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Clean, Drain, Dry</a:t>
            </a:r>
            <a:endParaRPr lang="en-US" sz="6600" b="0" i="0" dirty="0">
              <a:solidFill>
                <a:schemeClr val="bg1"/>
              </a:solidFill>
              <a:effectLst/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365" y="1190765"/>
            <a:ext cx="2811852" cy="44764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72" y="3170487"/>
            <a:ext cx="3053464" cy="23652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216" y="591908"/>
            <a:ext cx="3098418" cy="206044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6481762"/>
            <a:ext cx="9144000" cy="376238"/>
            <a:chOff x="0" y="6205970"/>
            <a:chExt cx="9144000" cy="37623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C6E951B-F879-4460-81E2-8DF6B21B49C5}"/>
                </a:ext>
              </a:extLst>
            </p:cNvPr>
            <p:cNvSpPr/>
            <p:nvPr/>
          </p:nvSpPr>
          <p:spPr>
            <a:xfrm>
              <a:off x="0" y="6205970"/>
              <a:ext cx="9144000" cy="37623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      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9366" y="620597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8EBD07B-BD6E-4D31-804D-4F9820B2E3A8}"/>
              </a:ext>
            </a:extLst>
          </p:cNvPr>
          <p:cNvSpPr/>
          <p:nvPr/>
        </p:nvSpPr>
        <p:spPr>
          <a:xfrm>
            <a:off x="-9526" y="-19050"/>
            <a:ext cx="9153525" cy="295275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4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7E066A-1236-4E65-9522-60EB99C10240}"/>
              </a:ext>
            </a:extLst>
          </p:cNvPr>
          <p:cNvSpPr txBox="1"/>
          <p:nvPr/>
        </p:nvSpPr>
        <p:spPr>
          <a:xfrm>
            <a:off x="136525" y="887413"/>
            <a:ext cx="5748048" cy="41549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Small freshwater mussel</a:t>
            </a: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Filter feeder</a:t>
            </a: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Attach to surfaces</a:t>
            </a: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Colonizers – up to 750,000 per square foot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latin typeface="Garamond" panose="02020404030301010803" pitchFamily="18" charset="0"/>
              </a:rPr>
              <a:t>Veligers</a:t>
            </a: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 are difficult to detect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Wherever water goes, so can Zebra Mussels!</a:t>
            </a:r>
          </a:p>
        </p:txBody>
      </p:sp>
      <p:pic>
        <p:nvPicPr>
          <p:cNvPr id="4" name="Picture 2" descr="Image result for zebra mussel veliger">
            <a:extLst>
              <a:ext uri="{FF2B5EF4-FFF2-40B4-BE49-F238E27FC236}">
                <a16:creationId xmlns:a16="http://schemas.microsoft.com/office/drawing/2014/main" id="{4EFB8B8B-C69A-46BD-B1F2-5837B6219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152" y="1017588"/>
            <a:ext cx="17430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age result for zebra mussel veliger">
            <a:extLst>
              <a:ext uri="{FF2B5EF4-FFF2-40B4-BE49-F238E27FC236}">
                <a16:creationId xmlns:a16="http://schemas.microsoft.com/office/drawing/2014/main" id="{F8C939F1-F25A-4604-A020-33B1B3612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2965450"/>
            <a:ext cx="2230438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604B039-6CEF-405B-8E9D-C8097F0A1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0175" y="152400"/>
            <a:ext cx="63436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Zebra Mussels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47B04048-FB9F-4FCE-906E-EB0C3731B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77" y="943252"/>
            <a:ext cx="3030538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2D85AEF-7F4D-477F-8F8E-842D6FC158FB}"/>
              </a:ext>
            </a:extLst>
          </p:cNvPr>
          <p:cNvGrpSpPr>
            <a:grpSpLocks/>
          </p:cNvGrpSpPr>
          <p:nvPr/>
        </p:nvGrpSpPr>
        <p:grpSpPr bwMode="auto">
          <a:xfrm>
            <a:off x="735565" y="493091"/>
            <a:ext cx="6667500" cy="5986463"/>
            <a:chOff x="32360" y="815795"/>
            <a:chExt cx="6667211" cy="5986354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AEC6AC73-DC00-4EDF-BA31-3C460879BA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" t="14479"/>
            <a:stretch>
              <a:fillRect/>
            </a:stretch>
          </p:blipFill>
          <p:spPr bwMode="auto">
            <a:xfrm>
              <a:off x="32360" y="3450216"/>
              <a:ext cx="6667211" cy="3351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991D9E64-432D-41D3-B630-2719C4E987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491" y="815795"/>
              <a:ext cx="3470419" cy="2602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5856438-D84F-460D-8542-2CAC28124447}"/>
              </a:ext>
            </a:extLst>
          </p:cNvPr>
          <p:cNvSpPr/>
          <p:nvPr/>
        </p:nvSpPr>
        <p:spPr>
          <a:xfrm>
            <a:off x="0" y="6481763"/>
            <a:ext cx="9144000" cy="37623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5FEC5C-7911-4AA5-A145-BECACEEB4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68" y="441325"/>
            <a:ext cx="6978650" cy="597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B637C34-7C02-46E8-AF71-F26CCAF513B5}"/>
                  </a:ext>
                </a:extLst>
              </p14:cNvPr>
              <p14:cNvContentPartPr/>
              <p14:nvPr/>
            </p14:nvContentPartPr>
            <p14:xfrm>
              <a:off x="3521585" y="1589825"/>
              <a:ext cx="2269440" cy="3145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B637C34-7C02-46E8-AF71-F26CCAF513B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02502" y="1570745"/>
                <a:ext cx="2307246" cy="318312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635D505B-B233-4D85-9718-61758D43D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1744663"/>
            <a:ext cx="668338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6644F-C483-4626-874A-BE861C531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4154488"/>
            <a:ext cx="66675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BB1023C-306F-426B-9831-A1BA05228D21}"/>
              </a:ext>
            </a:extLst>
          </p:cNvPr>
          <p:cNvSpPr/>
          <p:nvPr/>
        </p:nvSpPr>
        <p:spPr>
          <a:xfrm>
            <a:off x="-9526" y="-19050"/>
            <a:ext cx="9153525" cy="295275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9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0355196-E37A-4FE4-AE48-28E90DAAEE92}"/>
              </a:ext>
            </a:extLst>
          </p:cNvPr>
          <p:cNvSpPr/>
          <p:nvPr/>
        </p:nvSpPr>
        <p:spPr>
          <a:xfrm>
            <a:off x="0" y="6481763"/>
            <a:ext cx="9144000" cy="37623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F01DC6-04B9-46DC-98FE-C822AF79F6A0}"/>
              </a:ext>
            </a:extLst>
          </p:cNvPr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062" name="Rectangle 7">
            <a:extLst>
              <a:ext uri="{FF2B5EF4-FFF2-40B4-BE49-F238E27FC236}">
                <a16:creationId xmlns:a16="http://schemas.microsoft.com/office/drawing/2014/main" id="{C9598083-D5D1-4BCB-B89A-286BA9D44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0175" y="209550"/>
            <a:ext cx="63436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Spiny Water Flea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F5684E-80E8-4208-9CE1-6D5AFD552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137" y="1066800"/>
            <a:ext cx="3268663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2D0F2D-7CE0-42B9-9D29-87DDB865CBE7}"/>
              </a:ext>
            </a:extLst>
          </p:cNvPr>
          <p:cNvSpPr txBox="1"/>
          <p:nvPr/>
        </p:nvSpPr>
        <p:spPr>
          <a:xfrm>
            <a:off x="312737" y="1198552"/>
            <a:ext cx="4581575" cy="3416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Not a flea – Tiny crustacean</a:t>
            </a: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Feeds on zooplankton</a:t>
            </a: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Impedes feeding for small fish</a:t>
            </a: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Builds up on fishing lines and gear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Reproduces asexually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B8851-B058-4F83-8688-EBFB81C49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" y="485775"/>
            <a:ext cx="3754438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/>
      <p:bldP spid="9" grpId="0"/>
      <p:bldP spid="9" grpId="1"/>
    </p:bldLst>
  </p:timing>
</p:sld>
</file>

<file path=ppt/theme/theme1.xml><?xml version="1.0" encoding="utf-8"?>
<a:theme xmlns:a="http://schemas.openxmlformats.org/drawingml/2006/main" name="garamond blu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ramond blue" id="{D793F39D-F47E-4CB0-A14E-7AC4583E4720}" vid="{75172580-68E3-47CB-865E-DE96D33853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garamond blue</Template>
  <TotalTime>10531</TotalTime>
  <Words>585</Words>
  <Application>Microsoft Office PowerPoint</Application>
  <PresentationFormat>On-screen Show (4:3)</PresentationFormat>
  <Paragraphs>107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Garamond</vt:lpstr>
      <vt:lpstr>Symbol</vt:lpstr>
      <vt:lpstr>garamond blue</vt:lpstr>
      <vt:lpstr>Courtesy Boat Inspector</vt:lpstr>
      <vt:lpstr>Why are aquatic invasive species (AIS) a threat to lakes, ponds, rivers and streams?</vt:lpstr>
      <vt:lpstr>PowerPoint Presentation</vt:lpstr>
      <vt:lpstr>Maine AIS Law </vt:lpstr>
      <vt:lpstr>PowerPoint Presentation</vt:lpstr>
      <vt:lpstr>What makes a good inspection?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Suspicious Plant Found</vt:lpstr>
      <vt:lpstr>PowerPoint Presentation</vt:lpstr>
      <vt:lpstr>PowerPoint Presentation</vt:lpstr>
      <vt:lpstr>CBI App Training</vt:lpstr>
      <vt:lpstr>Data Collection App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 CBI Training</dc:title>
  <dc:creator>Mary</dc:creator>
  <cp:lastModifiedBy>mary jewett</cp:lastModifiedBy>
  <cp:revision>196</cp:revision>
  <dcterms:created xsi:type="dcterms:W3CDTF">2016-02-17T18:40:57Z</dcterms:created>
  <dcterms:modified xsi:type="dcterms:W3CDTF">2026-05-06T22:13:54Z</dcterms:modified>
  <cp:contentStatus/>
</cp:coreProperties>
</file>